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82" r:id="rId2"/>
  </p:sldMasterIdLst>
  <p:notesMasterIdLst>
    <p:notesMasterId r:id="rId17"/>
  </p:notesMasterIdLst>
  <p:handoutMasterIdLst>
    <p:handoutMasterId r:id="rId18"/>
  </p:handoutMasterIdLst>
  <p:sldIdLst>
    <p:sldId id="412" r:id="rId3"/>
    <p:sldId id="374" r:id="rId4"/>
    <p:sldId id="402" r:id="rId5"/>
    <p:sldId id="260" r:id="rId6"/>
    <p:sldId id="376" r:id="rId7"/>
    <p:sldId id="414" r:id="rId8"/>
    <p:sldId id="404" r:id="rId9"/>
    <p:sldId id="415" r:id="rId10"/>
    <p:sldId id="417" r:id="rId11"/>
    <p:sldId id="408" r:id="rId12"/>
    <p:sldId id="409" r:id="rId13"/>
    <p:sldId id="410" r:id="rId14"/>
    <p:sldId id="379" r:id="rId15"/>
    <p:sldId id="411" r:id="rId16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 nguyen" initials="tn" lastIdx="1" clrIdx="0">
    <p:extLst>
      <p:ext uri="{19B8F6BF-5375-455C-9EA6-DF929625EA0E}">
        <p15:presenceInfo xmlns:p15="http://schemas.microsoft.com/office/powerpoint/2012/main" userId="21444592b9938e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0000FF"/>
    <a:srgbClr val="166083"/>
    <a:srgbClr val="009900"/>
    <a:srgbClr val="CC00CC"/>
    <a:srgbClr val="CC0099"/>
    <a:srgbClr val="F2F2F2"/>
    <a:srgbClr val="FDA1A1"/>
    <a:srgbClr val="949494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5701" autoAdjust="0"/>
  </p:normalViewPr>
  <p:slideViewPr>
    <p:cSldViewPr>
      <p:cViewPr varScale="1">
        <p:scale>
          <a:sx n="34" d="100"/>
          <a:sy n="34" d="100"/>
        </p:scale>
        <p:origin x="20" y="84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4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79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48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3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9"/>
          <p:cNvSpPr txBox="1"/>
          <p:nvPr/>
        </p:nvSpPr>
        <p:spPr>
          <a:xfrm>
            <a:off x="8119763" y="403441"/>
            <a:ext cx="12858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0" spc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BẤT PHƯƠNG TRÌNH BẬC NHẤT HAI ẨN</a:t>
            </a:r>
            <a:endParaRPr lang="en-US" sz="54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576614" y="584061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5207687" y="348184"/>
            <a:ext cx="21130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  <a:r>
              <a:rPr lang="vi-VN" sz="36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5</a:t>
            </a:r>
            <a:endParaRPr lang="en-US" sz="36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28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6" y="0"/>
            <a:ext cx="24387048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14.wmf"/><Relationship Id="rId26" Type="http://schemas.openxmlformats.org/officeDocument/2006/relationships/image" Target="../media/image18.wmf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2.wmf"/><Relationship Id="rId22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11" Type="http://schemas.openxmlformats.org/officeDocument/2006/relationships/image" Target="../media/image4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2.wmf"/><Relationship Id="rId10" Type="http://schemas.openxmlformats.org/officeDocument/2006/relationships/image" Target="../media/image37.png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2.png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2.wmf"/><Relationship Id="rId10" Type="http://schemas.openxmlformats.org/officeDocument/2006/relationships/image" Target="../media/image5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1" y="-17809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103562" y="5631450"/>
            <a:ext cx="22312946" cy="7640985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4813" y="1303835"/>
            <a:ext cx="5092282" cy="76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en-US" sz="4400" b="1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 HỌC LỚP 10</a:t>
            </a:r>
            <a:endParaRPr lang="en-US" sz="4400" b="1" dirty="0">
              <a:solidFill>
                <a:srgbClr val="13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6660" y="3219522"/>
            <a:ext cx="24398907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 2: TÍCH VÔ HƯỚNG CỦA HAI VECTƠ VÀ ỨNG DỤNG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05260" y="4268864"/>
            <a:ext cx="18975066" cy="861738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algn="ctr">
              <a:lnSpc>
                <a:spcPts val="6000"/>
              </a:lnSpc>
              <a:spcBef>
                <a:spcPts val="3000"/>
              </a:spcBef>
            </a:pPr>
            <a:r>
              <a:rPr lang="en-US" sz="5400" b="1" err="1">
                <a:solidFill>
                  <a:srgbClr val="E46C0A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>
                <a:solidFill>
                  <a:srgbClr val="E46C0A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 2. </a:t>
            </a:r>
            <a:r>
              <a:rPr lang="en-US" sz="5400" b="1">
                <a:solidFill>
                  <a:srgbClr val="E46C0A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 VÔ HƯỚNG CỦA HAI VECT</a:t>
            </a:r>
            <a:r>
              <a:rPr lang="vi-VN" sz="5400" b="1">
                <a:solidFill>
                  <a:srgbClr val="E46C0A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</a:t>
            </a:r>
            <a:endParaRPr lang="en-US" sz="5400" b="1" dirty="0">
              <a:solidFill>
                <a:srgbClr val="E46C0A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959486" y="5828692"/>
            <a:ext cx="5662761" cy="922567"/>
            <a:chOff x="7459670" y="7086600"/>
            <a:chExt cx="5663786" cy="922734"/>
          </a:xfrm>
        </p:grpSpPr>
        <p:sp>
          <p:nvSpPr>
            <p:cNvPr id="57" name="Rectangle 56">
              <a:hlinkClick r:id="rId3" action="ppaction://hlinksldjump"/>
            </p:cNvPr>
            <p:cNvSpPr/>
            <p:nvPr/>
          </p:nvSpPr>
          <p:spPr>
            <a:xfrm>
              <a:off x="9092456" y="7178187"/>
              <a:ext cx="4031000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949891" y="6823146"/>
            <a:ext cx="12983675" cy="945156"/>
            <a:chOff x="7459670" y="8524495"/>
            <a:chExt cx="12986020" cy="945327"/>
          </a:xfrm>
        </p:grpSpPr>
        <p:sp>
          <p:nvSpPr>
            <p:cNvPr id="75" name="Rectangle 74">
              <a:hlinkClick r:id="rId4" action="ppaction://hlinksldjump"/>
            </p:cNvPr>
            <p:cNvSpPr/>
            <p:nvPr/>
          </p:nvSpPr>
          <p:spPr>
            <a:xfrm>
              <a:off x="9092456" y="8638675"/>
              <a:ext cx="11353234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 TÍNH CHẤT CỦA TÍCH VÔ H</a:t>
              </a:r>
              <a:r>
                <a:rPr lang="vi-VN" sz="4800" b="1" spc="-15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ƯỚNG</a:t>
              </a:r>
              <a:endParaRPr lang="en-US" sz="4800" b="1" spc="-150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969080" y="7880759"/>
            <a:ext cx="21339695" cy="957490"/>
            <a:chOff x="7459670" y="9982200"/>
            <a:chExt cx="21343553" cy="957663"/>
          </a:xfrm>
        </p:grpSpPr>
        <p:sp>
          <p:nvSpPr>
            <p:cNvPr id="82" name="Rectangle 81">
              <a:hlinkClick r:id="rId3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BIỂU THỨC TỌA ĐỘ CỦA TÍCH VÔ H</a:t>
              </a:r>
              <a:r>
                <a:rPr lang="vi-VN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ƯỚNG</a:t>
              </a:r>
              <a:endParaRPr lang="en-US" sz="4800" b="1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88" name="Group 74">
            <a:extLst>
              <a:ext uri="{FF2B5EF4-FFF2-40B4-BE49-F238E27FC236}">
                <a16:creationId xmlns:a16="http://schemas.microsoft.com/office/drawing/2014/main" id="{81C663B4-6BFA-4D5A-B534-5ED551942B65}"/>
              </a:ext>
            </a:extLst>
          </p:cNvPr>
          <p:cNvGrpSpPr/>
          <p:nvPr/>
        </p:nvGrpSpPr>
        <p:grpSpPr>
          <a:xfrm>
            <a:off x="969080" y="9024580"/>
            <a:ext cx="21339695" cy="957490"/>
            <a:chOff x="7459670" y="9982200"/>
            <a:chExt cx="21343553" cy="957663"/>
          </a:xfrm>
        </p:grpSpPr>
        <p:sp>
          <p:nvSpPr>
            <p:cNvPr id="89" name="Rectangle 88">
              <a:hlinkClick r:id="rId5" action="ppaction://hlinksldjump"/>
              <a:extLst>
                <a:ext uri="{FF2B5EF4-FFF2-40B4-BE49-F238E27FC236}">
                  <a16:creationId xmlns:a16="http://schemas.microsoft.com/office/drawing/2014/main" id="{8197EDAF-FD58-4008-A208-065453151C95}"/>
                </a:ext>
              </a:extLst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ỨNG DỤNG</a:t>
              </a:r>
            </a:p>
          </p:txBody>
        </p:sp>
        <p:grpSp>
          <p:nvGrpSpPr>
            <p:cNvPr id="90" name="Group 44">
              <a:extLst>
                <a:ext uri="{FF2B5EF4-FFF2-40B4-BE49-F238E27FC236}">
                  <a16:creationId xmlns:a16="http://schemas.microsoft.com/office/drawing/2014/main" id="{488252B7-4F08-4D02-9976-23C64D895C85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91" name="Isosceles Triangle 44">
                <a:extLst>
                  <a:ext uri="{FF2B5EF4-FFF2-40B4-BE49-F238E27FC236}">
                    <a16:creationId xmlns:a16="http://schemas.microsoft.com/office/drawing/2014/main" id="{9DE0937B-B243-4C57-8FF7-0304350A80C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id="{760AFD59-247A-44ED-942A-681AE0C6945D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id="{75D38616-954E-43E9-9937-88931A1F46DF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7734A901-9AC3-4BAB-AF80-EA72AB7B14E1}"/>
                    </a:ext>
                  </a:extLst>
                </p:cNvPr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E66C817-B0E3-451A-A260-AE97A802CE62}"/>
              </a:ext>
            </a:extLst>
          </p:cNvPr>
          <p:cNvGrpSpPr/>
          <p:nvPr/>
        </p:nvGrpSpPr>
        <p:grpSpPr>
          <a:xfrm>
            <a:off x="2601571" y="10131612"/>
            <a:ext cx="10253661" cy="861774"/>
            <a:chOff x="644526" y="2766774"/>
            <a:chExt cx="10253661" cy="861774"/>
          </a:xfrm>
        </p:grpSpPr>
        <p:sp>
          <p:nvSpPr>
            <p:cNvPr id="96" name="TextBox 95">
              <a:hlinkClick r:id="rId6" action="ppaction://hlinksldjump"/>
              <a:extLst>
                <a:ext uri="{FF2B5EF4-FFF2-40B4-BE49-F238E27FC236}">
                  <a16:creationId xmlns:a16="http://schemas.microsoft.com/office/drawing/2014/main" id="{2519B9A6-1EEB-4C46-A856-F563955D711D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Độ dài của vect</a:t>
              </a:r>
              <a:r>
                <a:rPr lang="vi-VN" sz="4800" b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ơ</a:t>
              </a:r>
              <a:endParaRPr lang="en-US" sz="4800" b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Rounded Rectangle 37">
              <a:extLst>
                <a:ext uri="{FF2B5EF4-FFF2-40B4-BE49-F238E27FC236}">
                  <a16:creationId xmlns:a16="http://schemas.microsoft.com/office/drawing/2014/main" id="{8E4E0880-6B41-4A72-97CE-F67C45D2992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61A0B61-2889-4604-878A-2A8D99C23661}"/>
                </a:ext>
              </a:extLst>
            </p:cNvPr>
            <p:cNvSpPr txBox="1"/>
            <p:nvPr/>
          </p:nvSpPr>
          <p:spPr>
            <a:xfrm>
              <a:off x="1017835" y="2795826"/>
              <a:ext cx="4924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7C568E1-820C-45E9-9179-8E622E966C35}"/>
              </a:ext>
            </a:extLst>
          </p:cNvPr>
          <p:cNvGrpSpPr/>
          <p:nvPr/>
        </p:nvGrpSpPr>
        <p:grpSpPr>
          <a:xfrm>
            <a:off x="2635792" y="11238282"/>
            <a:ext cx="10253661" cy="861774"/>
            <a:chOff x="644526" y="2766774"/>
            <a:chExt cx="10253661" cy="861774"/>
          </a:xfrm>
        </p:grpSpPr>
        <p:sp>
          <p:nvSpPr>
            <p:cNvPr id="100" name="TextBox 99">
              <a:hlinkClick r:id="rId4" action="ppaction://hlinksldjump"/>
              <a:extLst>
                <a:ext uri="{FF2B5EF4-FFF2-40B4-BE49-F238E27FC236}">
                  <a16:creationId xmlns:a16="http://schemas.microsoft.com/office/drawing/2014/main" id="{0423B5B4-9FB8-4B7E-BFEA-2FEE313C750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vect</a:t>
              </a:r>
              <a:r>
                <a:rPr lang="vi-VN" sz="4800" b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ơ</a:t>
              </a:r>
              <a:endParaRPr lang="en-US" sz="4800" b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ounded Rectangle 37">
              <a:extLst>
                <a:ext uri="{FF2B5EF4-FFF2-40B4-BE49-F238E27FC236}">
                  <a16:creationId xmlns:a16="http://schemas.microsoft.com/office/drawing/2014/main" id="{EF75EE6B-FCBF-477A-9013-38138FADCDD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9418F2E-AC96-4DEC-8F6A-6B750D403B7D}"/>
                </a:ext>
              </a:extLst>
            </p:cNvPr>
            <p:cNvSpPr txBox="1"/>
            <p:nvPr/>
          </p:nvSpPr>
          <p:spPr>
            <a:xfrm>
              <a:off x="1000203" y="2795826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40299A4-8097-468B-B562-60A88E471FEB}"/>
              </a:ext>
            </a:extLst>
          </p:cNvPr>
          <p:cNvGrpSpPr/>
          <p:nvPr/>
        </p:nvGrpSpPr>
        <p:grpSpPr>
          <a:xfrm>
            <a:off x="2637741" y="12246466"/>
            <a:ext cx="10253661" cy="861774"/>
            <a:chOff x="644526" y="2766774"/>
            <a:chExt cx="10253661" cy="861774"/>
          </a:xfrm>
        </p:grpSpPr>
        <p:sp>
          <p:nvSpPr>
            <p:cNvPr id="104" name="TextBox 103">
              <a:hlinkClick r:id="rId7" action="ppaction://hlinksldjump"/>
              <a:extLst>
                <a:ext uri="{FF2B5EF4-FFF2-40B4-BE49-F238E27FC236}">
                  <a16:creationId xmlns:a16="http://schemas.microsoft.com/office/drawing/2014/main" id="{F14968A2-3976-4E5C-A8AB-51DCB637357B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Khoảng cách giữa hai điểm</a:t>
              </a:r>
            </a:p>
          </p:txBody>
        </p:sp>
        <p:sp>
          <p:nvSpPr>
            <p:cNvPr id="105" name="Rounded Rectangle 37">
              <a:extLst>
                <a:ext uri="{FF2B5EF4-FFF2-40B4-BE49-F238E27FC236}">
                  <a16:creationId xmlns:a16="http://schemas.microsoft.com/office/drawing/2014/main" id="{314DE9C0-3D87-47EE-A7CF-2FA06DB89BE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9026530-CD8E-46C8-A637-C1F1D219814D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903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F789115E-A8D1-4DA4-8FC9-5E48364C03B8}"/>
              </a:ext>
            </a:extLst>
          </p:cNvPr>
          <p:cNvGrpSpPr/>
          <p:nvPr/>
        </p:nvGrpSpPr>
        <p:grpSpPr>
          <a:xfrm>
            <a:off x="2039297" y="7086449"/>
            <a:ext cx="21530761" cy="4143740"/>
            <a:chOff x="2059571" y="7757394"/>
            <a:chExt cx="21990917" cy="4143740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id="{AB6D1A2B-F0AD-4D54-8B85-A26E3C47A285}"/>
                </a:ext>
              </a:extLst>
            </p:cNvPr>
            <p:cNvSpPr/>
            <p:nvPr/>
          </p:nvSpPr>
          <p:spPr>
            <a:xfrm>
              <a:off x="2059572" y="8443132"/>
              <a:ext cx="21990916" cy="345800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id="{454634A3-708E-452A-B767-C7AEFDB1DCC8}"/>
                </a:ext>
              </a:extLst>
            </p:cNvPr>
            <p:cNvGrpSpPr/>
            <p:nvPr/>
          </p:nvGrpSpPr>
          <p:grpSpPr>
            <a:xfrm>
              <a:off x="2059571" y="7757394"/>
              <a:ext cx="4342779" cy="1045616"/>
              <a:chOff x="1311958" y="3405486"/>
              <a:chExt cx="4224768" cy="94051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483277D3-8FE3-4C24-877C-BD55B3E916B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8003" y="2184464"/>
                <a:ext cx="793396" cy="346405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58CE90E-7A06-4B56-B5AB-631C1D2D8E34}"/>
                  </a:ext>
                </a:extLst>
              </p:cNvPr>
              <p:cNvSpPr txBox="1"/>
              <p:nvPr/>
            </p:nvSpPr>
            <p:spPr>
              <a:xfrm>
                <a:off x="2096531" y="3528327"/>
                <a:ext cx="3216124" cy="692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Chứng minh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id="{857BC974-D13F-49BE-B247-073F6BFD3719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85EC068C-C01D-426A-B1C1-C34BE7CCA57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3">
                  <a:extLst>
                    <a:ext uri="{FF2B5EF4-FFF2-40B4-BE49-F238E27FC236}">
                      <a16:creationId xmlns:a16="http://schemas.microsoft.com/office/drawing/2014/main" id="{0A71FFCA-6FD5-4539-BFC9-148FB12EC8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4">
                  <a:extLst>
                    <a:ext uri="{FF2B5EF4-FFF2-40B4-BE49-F238E27FC236}">
                      <a16:creationId xmlns:a16="http://schemas.microsoft.com/office/drawing/2014/main" id="{48EFC98D-D1F2-409E-9418-E833064F59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15">
                  <a:extLst>
                    <a:ext uri="{FF2B5EF4-FFF2-40B4-BE49-F238E27FC236}">
                      <a16:creationId xmlns:a16="http://schemas.microsoft.com/office/drawing/2014/main" id="{34BC37DD-E909-41AF-8020-373D0A6E99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16">
                  <a:extLst>
                    <a:ext uri="{FF2B5EF4-FFF2-40B4-BE49-F238E27FC236}">
                      <a16:creationId xmlns:a16="http://schemas.microsoft.com/office/drawing/2014/main" id="{DF4A0BFC-0D8A-4769-BE69-9AC499B334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17">
                  <a:extLst>
                    <a:ext uri="{FF2B5EF4-FFF2-40B4-BE49-F238E27FC236}">
                      <a16:creationId xmlns:a16="http://schemas.microsoft.com/office/drawing/2014/main" id="{306038FE-D4B0-4B84-AAEB-70C7817278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18">
                  <a:extLst>
                    <a:ext uri="{FF2B5EF4-FFF2-40B4-BE49-F238E27FC236}">
                      <a16:creationId xmlns:a16="http://schemas.microsoft.com/office/drawing/2014/main" id="{E1917DB5-3E1B-4976-8D17-7265D533D6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19">
                  <a:extLst>
                    <a:ext uri="{FF2B5EF4-FFF2-40B4-BE49-F238E27FC236}">
                      <a16:creationId xmlns:a16="http://schemas.microsoft.com/office/drawing/2014/main" id="{A551E07C-AD71-4233-936C-CF9DAC3192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0">
                  <a:extLst>
                    <a:ext uri="{FF2B5EF4-FFF2-40B4-BE49-F238E27FC236}">
                      <a16:creationId xmlns:a16="http://schemas.microsoft.com/office/drawing/2014/main" id="{1E36C32C-BEDB-45CE-BB8E-E0F47820C1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1">
                  <a:extLst>
                    <a:ext uri="{FF2B5EF4-FFF2-40B4-BE49-F238E27FC236}">
                      <a16:creationId xmlns:a16="http://schemas.microsoft.com/office/drawing/2014/main" id="{034F41FC-8695-4DC8-9BDE-A266DD795A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2">
                  <a:extLst>
                    <a:ext uri="{FF2B5EF4-FFF2-40B4-BE49-F238E27FC236}">
                      <a16:creationId xmlns:a16="http://schemas.microsoft.com/office/drawing/2014/main" id="{189D0EE1-DBB2-4177-B132-BEFBA1CB2C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3">
                  <a:extLst>
                    <a:ext uri="{FF2B5EF4-FFF2-40B4-BE49-F238E27FC236}">
                      <a16:creationId xmlns:a16="http://schemas.microsoft.com/office/drawing/2014/main" id="{2B37CAD9-E48C-49EB-98DC-C69D4F853D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4">
                  <a:extLst>
                    <a:ext uri="{FF2B5EF4-FFF2-40B4-BE49-F238E27FC236}">
                      <a16:creationId xmlns:a16="http://schemas.microsoft.com/office/drawing/2014/main" id="{5CB6E869-DE51-48A1-8231-58DB598973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25">
                  <a:extLst>
                    <a:ext uri="{FF2B5EF4-FFF2-40B4-BE49-F238E27FC236}">
                      <a16:creationId xmlns:a16="http://schemas.microsoft.com/office/drawing/2014/main" id="{A48A48CF-0C47-4AF9-A126-E67F42D2A5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26">
                  <a:extLst>
                    <a:ext uri="{FF2B5EF4-FFF2-40B4-BE49-F238E27FC236}">
                      <a16:creationId xmlns:a16="http://schemas.microsoft.com/office/drawing/2014/main" id="{9A88FCD6-D417-4348-944A-8C80FF6EA3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27">
                  <a:extLst>
                    <a:ext uri="{FF2B5EF4-FFF2-40B4-BE49-F238E27FC236}">
                      <a16:creationId xmlns:a16="http://schemas.microsoft.com/office/drawing/2014/main" id="{783070D2-4D1B-4325-A1A9-5CF2395AA4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28">
                  <a:extLst>
                    <a:ext uri="{FF2B5EF4-FFF2-40B4-BE49-F238E27FC236}">
                      <a16:creationId xmlns:a16="http://schemas.microsoft.com/office/drawing/2014/main" id="{5367F391-C914-48FB-BA6E-82C4FC91D8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29">
                  <a:extLst>
                    <a:ext uri="{FF2B5EF4-FFF2-40B4-BE49-F238E27FC236}">
                      <a16:creationId xmlns:a16="http://schemas.microsoft.com/office/drawing/2014/main" id="{EBF9826C-21A2-421A-B404-DCDEBC6DD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0">
                  <a:extLst>
                    <a:ext uri="{FF2B5EF4-FFF2-40B4-BE49-F238E27FC236}">
                      <a16:creationId xmlns:a16="http://schemas.microsoft.com/office/drawing/2014/main" id="{2284DC75-F0F4-4763-A713-978857464A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1">
                  <a:extLst>
                    <a:ext uri="{FF2B5EF4-FFF2-40B4-BE49-F238E27FC236}">
                      <a16:creationId xmlns:a16="http://schemas.microsoft.com/office/drawing/2014/main" id="{A60092AA-9E78-4134-AF65-BE6D45895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Freeform 32">
                  <a:extLst>
                    <a:ext uri="{FF2B5EF4-FFF2-40B4-BE49-F238E27FC236}">
                      <a16:creationId xmlns:a16="http://schemas.microsoft.com/office/drawing/2014/main" id="{F08332F9-F432-4586-87C6-0035905484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Freeform 33">
                  <a:extLst>
                    <a:ext uri="{FF2B5EF4-FFF2-40B4-BE49-F238E27FC236}">
                      <a16:creationId xmlns:a16="http://schemas.microsoft.com/office/drawing/2014/main" id="{B7114427-30A4-414C-B49C-2718E36D96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Freeform 34">
                  <a:extLst>
                    <a:ext uri="{FF2B5EF4-FFF2-40B4-BE49-F238E27FC236}">
                      <a16:creationId xmlns:a16="http://schemas.microsoft.com/office/drawing/2014/main" id="{0777B4F2-6E6F-406C-8E09-58B299DD4F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Freeform 35">
                  <a:extLst>
                    <a:ext uri="{FF2B5EF4-FFF2-40B4-BE49-F238E27FC236}">
                      <a16:creationId xmlns:a16="http://schemas.microsoft.com/office/drawing/2014/main" id="{31B48612-98D2-4340-BB09-A2DDC8AAE9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Freeform 36">
                  <a:extLst>
                    <a:ext uri="{FF2B5EF4-FFF2-40B4-BE49-F238E27FC236}">
                      <a16:creationId xmlns:a16="http://schemas.microsoft.com/office/drawing/2014/main" id="{CDDA6162-9CF2-4B14-B694-0FAF605C5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39" name="Group 144"/>
          <p:cNvGrpSpPr/>
          <p:nvPr/>
        </p:nvGrpSpPr>
        <p:grpSpPr>
          <a:xfrm>
            <a:off x="1833503" y="2616172"/>
            <a:ext cx="21736555" cy="4216000"/>
            <a:chOff x="1076414" y="3106247"/>
            <a:chExt cx="21952579" cy="4643160"/>
          </a:xfrm>
        </p:grpSpPr>
        <p:sp>
          <p:nvSpPr>
            <p:cNvPr id="40" name="Rounded Rectangle 39"/>
            <p:cNvSpPr/>
            <p:nvPr/>
          </p:nvSpPr>
          <p:spPr>
            <a:xfrm>
              <a:off x="1312551" y="3442478"/>
              <a:ext cx="21716442" cy="4306929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65"/>
            <p:cNvGrpSpPr/>
            <p:nvPr/>
          </p:nvGrpSpPr>
          <p:grpSpPr>
            <a:xfrm>
              <a:off x="1076414" y="3106247"/>
              <a:ext cx="4448211" cy="847400"/>
              <a:chOff x="166396" y="8712046"/>
              <a:chExt cx="4448211" cy="847400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5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932118" y="8712046"/>
                <a:ext cx="2728228" cy="847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Công thức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8BABCAB-1F28-456A-8BBC-2C8BD4E281DB}"/>
              </a:ext>
            </a:extLst>
          </p:cNvPr>
          <p:cNvGrpSpPr/>
          <p:nvPr/>
        </p:nvGrpSpPr>
        <p:grpSpPr>
          <a:xfrm>
            <a:off x="644526" y="1674218"/>
            <a:ext cx="8420756" cy="941954"/>
            <a:chOff x="644526" y="2424656"/>
            <a:chExt cx="8420756" cy="941954"/>
          </a:xfrm>
        </p:grpSpPr>
        <p:grpSp>
          <p:nvGrpSpPr>
            <p:cNvPr id="6" name="Group 5"/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46691" y="2795826"/>
                <a:ext cx="4347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7532D2-3FF1-414D-8F5E-06854F4C3603}"/>
                </a:ext>
              </a:extLst>
            </p:cNvPr>
            <p:cNvSpPr/>
            <p:nvPr/>
          </p:nvSpPr>
          <p:spPr>
            <a:xfrm>
              <a:off x="2119791" y="2424656"/>
              <a:ext cx="6945491" cy="8086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20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400" b="1">
                  <a:solidFill>
                    <a:srgbClr val="166083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Khoảng cách giữa hai điểm</a:t>
              </a:r>
              <a:endParaRPr lang="en-US" sz="4400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38D046A-E6C4-486E-B2D9-4DA0ED591BE7}"/>
                  </a:ext>
                </a:extLst>
              </p:cNvPr>
              <p:cNvSpPr/>
              <p:nvPr/>
            </p:nvSpPr>
            <p:spPr>
              <a:xfrm>
                <a:off x="2067316" y="3535019"/>
                <a:ext cx="20884125" cy="2415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>
                    <a:solidFill>
                      <a:srgbClr val="33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 cách giữa hai điểm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sub>
                        </m:sSub>
                        <m:r>
                          <a:rPr lang="en-US" sz="4400" b="1" i="0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sub>
                        </m:sSub>
                        <m:r>
                          <a:rPr lang="en-US" sz="4400" b="1" i="0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được tính theo công thức:</a:t>
                </a:r>
                <a:endParaRPr lang="en-US" sz="4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ctr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4400" b="1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borderBoxPr>
                        <m:e>
                          <m:r>
                            <a:rPr lang="en-US" sz="4400" b="1" i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𝐀𝐁</m:t>
                          </m:r>
                          <m:r>
                            <a:rPr lang="en-US" sz="4400" b="1" i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4400" b="1" i="1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b="1" i="0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4400" b="1" i="0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𝐁</m:t>
                                          </m:r>
                                        </m:sub>
                                      </m:sSub>
                                      <m:r>
                                        <a:rPr lang="en-US" sz="4400" b="1" i="0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4400" b="1" i="1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b="1" i="0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4400" b="1" i="0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𝐀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0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4400" b="1" i="1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b="1" i="0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𝐲</m:t>
                                          </m:r>
                                        </m:e>
                                        <m:sub>
                                          <m:r>
                                            <a:rPr lang="en-US" sz="4400" b="1" i="0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𝐁</m:t>
                                          </m:r>
                                        </m:sub>
                                      </m:sSub>
                                      <m:r>
                                        <a:rPr lang="en-US" sz="4400" b="1" i="0"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4400" b="1" i="1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b="1" i="0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𝐲</m:t>
                                          </m:r>
                                        </m:e>
                                        <m:sub>
                                          <m:r>
                                            <a:rPr lang="en-US" sz="4400" b="1" i="0">
                                              <a:solidFill>
                                                <a:srgbClr val="3333CC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𝐀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0">
                                      <a:solidFill>
                                        <a:srgbClr val="3333CC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400" b="1" i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borderBox>
                    </m:oMath>
                  </m:oMathPara>
                </a14:m>
                <a:endParaRPr lang="en-US" sz="4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38D046A-E6C4-486E-B2D9-4DA0ED591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316" y="3535019"/>
                <a:ext cx="20884125" cy="2415277"/>
              </a:xfrm>
              <a:prstGeom prst="rect">
                <a:avLst/>
              </a:prstGeom>
              <a:blipFill>
                <a:blip r:embed="rId2"/>
                <a:stretch>
                  <a:fillRect l="-292" t="-3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1C7AC9A-D775-458D-AB9A-6595AA38D351}"/>
                  </a:ext>
                </a:extLst>
              </p:cNvPr>
              <p:cNvSpPr/>
              <p:nvPr/>
            </p:nvSpPr>
            <p:spPr>
              <a:xfrm>
                <a:off x="7910914" y="7998818"/>
                <a:ext cx="15040527" cy="2589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300"/>
                  </a:spcAft>
                </a:pPr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</a:rPr>
                          <m:t>𝐀𝐁</m:t>
                        </m:r>
                      </m:e>
                    </m:acc>
                    <m:r>
                      <a:rPr lang="en-US" sz="4400" b="1" i="0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</a:rPr>
                              <m:t>𝐁</m:t>
                            </m:r>
                          </m:sub>
                        </m:sSub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</a:rPr>
                              <m:t>𝐀</m:t>
                            </m:r>
                          </m:sub>
                        </m:sSub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</a:rPr>
                              <m:t>𝐁</m:t>
                            </m:r>
                          </m:sub>
                        </m:sSub>
                        <m:r>
                          <a:rPr lang="en-US" sz="4400" b="1" i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sz="4400" b="1" i="0">
                                <a:effectLst/>
                                <a:latin typeface="Cambria Math" panose="02040503050406030204" pitchFamily="18" charset="0"/>
                              </a:rPr>
                              <m:t>𝐀</m:t>
                            </m:r>
                          </m:sub>
                        </m:sSub>
                      </m:e>
                    </m:d>
                  </m:oMath>
                </a14:m>
                <a:endParaRPr lang="en-US" sz="4400" b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𝐕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𝐀𝐁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𝐀𝐁</m:t>
                              </m:r>
                            </m:e>
                          </m:acc>
                        </m:e>
                      </m:d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44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𝐁</m:t>
                                      </m:r>
                                    </m:sub>
                                  </m:sSub>
                                  <m:r>
                                    <a:rPr lang="en-US" sz="44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44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𝐀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en-US" sz="44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𝐁</m:t>
                                      </m:r>
                                    </m:sub>
                                  </m:sSub>
                                  <m:r>
                                    <a:rPr lang="en-US" sz="44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en-US" sz="44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𝐀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1C7AC9A-D775-458D-AB9A-6595AA38D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914" y="7998818"/>
                <a:ext cx="15040527" cy="2589299"/>
              </a:xfrm>
              <a:prstGeom prst="rect">
                <a:avLst/>
              </a:prstGeom>
              <a:blipFill>
                <a:blip r:embed="rId3"/>
                <a:stretch>
                  <a:fillRect l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4">
            <a:extLst>
              <a:ext uri="{FF2B5EF4-FFF2-40B4-BE49-F238E27FC236}">
                <a16:creationId xmlns:a16="http://schemas.microsoft.com/office/drawing/2014/main" id="{1B1E75C5-F31C-40E3-9CBB-75E8431869CA}"/>
              </a:ext>
            </a:extLst>
          </p:cNvPr>
          <p:cNvGrpSpPr/>
          <p:nvPr/>
        </p:nvGrpSpPr>
        <p:grpSpPr>
          <a:xfrm>
            <a:off x="637255" y="738113"/>
            <a:ext cx="6623956" cy="817469"/>
            <a:chOff x="803985" y="1892299"/>
            <a:chExt cx="6624387" cy="817373"/>
          </a:xfrm>
        </p:grpSpPr>
        <p:sp>
          <p:nvSpPr>
            <p:cNvPr id="68" name="Rounded Rectangle 2">
              <a:extLst>
                <a:ext uri="{FF2B5EF4-FFF2-40B4-BE49-F238E27FC236}">
                  <a16:creationId xmlns:a16="http://schemas.microsoft.com/office/drawing/2014/main" id="{52775C3B-7B41-4CB2-9DCE-F91F16F20B60}"/>
                </a:ext>
              </a:extLst>
            </p:cNvPr>
            <p:cNvSpPr/>
            <p:nvPr/>
          </p:nvSpPr>
          <p:spPr>
            <a:xfrm>
              <a:off x="803985" y="1905000"/>
              <a:ext cx="126929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C24AE86-BA5F-4A41-B797-83A3B4A90550}"/>
                </a:ext>
              </a:extLst>
            </p:cNvPr>
            <p:cNvSpPr txBox="1"/>
            <p:nvPr/>
          </p:nvSpPr>
          <p:spPr>
            <a:xfrm>
              <a:off x="1054284" y="1913523"/>
              <a:ext cx="811494" cy="769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IV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96E20AE-2433-49F4-BA98-41581287F1A9}"/>
                </a:ext>
              </a:extLst>
            </p:cNvPr>
            <p:cNvSpPr txBox="1"/>
            <p:nvPr/>
          </p:nvSpPr>
          <p:spPr>
            <a:xfrm>
              <a:off x="2087562" y="1892299"/>
              <a:ext cx="5340810" cy="769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ỨNG DỤNG</a:t>
              </a:r>
              <a:endParaRPr lang="en-US" sz="44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1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937072BA-3661-4C07-9804-13C5B1F60CD0}"/>
              </a:ext>
            </a:extLst>
          </p:cNvPr>
          <p:cNvGrpSpPr/>
          <p:nvPr/>
        </p:nvGrpSpPr>
        <p:grpSpPr>
          <a:xfrm>
            <a:off x="2151824" y="5792507"/>
            <a:ext cx="20461688" cy="6794172"/>
            <a:chOff x="1304912" y="4963655"/>
            <a:chExt cx="20461688" cy="7910082"/>
          </a:xfrm>
        </p:grpSpPr>
        <p:sp>
          <p:nvSpPr>
            <p:cNvPr id="88" name="Rounded Rectangle 52">
              <a:extLst>
                <a:ext uri="{FF2B5EF4-FFF2-40B4-BE49-F238E27FC236}">
                  <a16:creationId xmlns:a16="http://schemas.microsoft.com/office/drawing/2014/main" id="{3C687184-B741-4546-B178-E5CC49A12AF4}"/>
                </a:ext>
              </a:extLst>
            </p:cNvPr>
            <p:cNvSpPr/>
            <p:nvPr/>
          </p:nvSpPr>
          <p:spPr>
            <a:xfrm>
              <a:off x="1321555" y="5038625"/>
              <a:ext cx="20445045" cy="783511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9" name="Group 60">
              <a:extLst>
                <a:ext uri="{FF2B5EF4-FFF2-40B4-BE49-F238E27FC236}">
                  <a16:creationId xmlns:a16="http://schemas.microsoft.com/office/drawing/2014/main" id="{089EF79D-04C1-4441-BA6C-E8B3E1017932}"/>
                </a:ext>
              </a:extLst>
            </p:cNvPr>
            <p:cNvGrpSpPr/>
            <p:nvPr/>
          </p:nvGrpSpPr>
          <p:grpSpPr>
            <a:xfrm>
              <a:off x="1304912" y="4963655"/>
              <a:ext cx="3348515" cy="928119"/>
              <a:chOff x="1224541" y="6305967"/>
              <a:chExt cx="3258542" cy="1211301"/>
            </a:xfrm>
          </p:grpSpPr>
          <p:sp>
            <p:nvSpPr>
              <p:cNvPr id="90" name="Freeform 20">
                <a:extLst>
                  <a:ext uri="{FF2B5EF4-FFF2-40B4-BE49-F238E27FC236}">
                    <a16:creationId xmlns:a16="http://schemas.microsoft.com/office/drawing/2014/main" id="{6D4EDACE-6FE9-4B84-B2E4-07ABDF96A99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42171" y="5676356"/>
                <a:ext cx="1091208" cy="25906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A07E169-D6FE-40DC-9A63-5F6DE16596A5}"/>
                  </a:ext>
                </a:extLst>
              </p:cNvPr>
              <p:cNvSpPr txBox="1"/>
              <p:nvPr/>
            </p:nvSpPr>
            <p:spPr>
              <a:xfrm>
                <a:off x="2296331" y="6305967"/>
                <a:ext cx="2043823" cy="1064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Round Diagonal Corner Rectangle 58">
                <a:extLst>
                  <a:ext uri="{FF2B5EF4-FFF2-40B4-BE49-F238E27FC236}">
                    <a16:creationId xmlns:a16="http://schemas.microsoft.com/office/drawing/2014/main" id="{A8AFA8D6-AB42-4116-8C5C-3D6B482B4A50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619283" cy="119447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93" name="Freeform 15">
                <a:extLst>
                  <a:ext uri="{FF2B5EF4-FFF2-40B4-BE49-F238E27FC236}">
                    <a16:creationId xmlns:a16="http://schemas.microsoft.com/office/drawing/2014/main" id="{00ED2CBA-CE24-4C5D-BEB9-BDD0D975D5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A8A4DB9-0942-434E-AE77-5E12767DD1E3}"/>
              </a:ext>
            </a:extLst>
          </p:cNvPr>
          <p:cNvGrpSpPr/>
          <p:nvPr/>
        </p:nvGrpSpPr>
        <p:grpSpPr>
          <a:xfrm>
            <a:off x="2081553" y="2424407"/>
            <a:ext cx="20445045" cy="3245999"/>
            <a:chOff x="1290017" y="3103722"/>
            <a:chExt cx="20445045" cy="3245999"/>
          </a:xfrm>
        </p:grpSpPr>
        <p:sp>
          <p:nvSpPr>
            <p:cNvPr id="49" name="Rounded Rectangle 61">
              <a:extLst>
                <a:ext uri="{FF2B5EF4-FFF2-40B4-BE49-F238E27FC236}">
                  <a16:creationId xmlns:a16="http://schemas.microsoft.com/office/drawing/2014/main" id="{9C7E7D8F-6B69-4AE0-87C4-0494A633A5BA}"/>
                </a:ext>
              </a:extLst>
            </p:cNvPr>
            <p:cNvSpPr/>
            <p:nvPr/>
          </p:nvSpPr>
          <p:spPr>
            <a:xfrm>
              <a:off x="1290017" y="3436995"/>
              <a:ext cx="20445045" cy="29127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50" name="Group 67">
              <a:extLst>
                <a:ext uri="{FF2B5EF4-FFF2-40B4-BE49-F238E27FC236}">
                  <a16:creationId xmlns:a16="http://schemas.microsoft.com/office/drawing/2014/main" id="{D33A8692-D949-4E28-9198-53EDA47727BF}"/>
                </a:ext>
              </a:extLst>
            </p:cNvPr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4F372709-AA93-4643-9807-3E09B8CA2A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6EC5155-D19C-4652-8D06-35EBB6303D14}"/>
                  </a:ext>
                </a:extLst>
              </p:cNvPr>
              <p:cNvSpPr txBox="1"/>
              <p:nvPr/>
            </p:nvSpPr>
            <p:spPr>
              <a:xfrm>
                <a:off x="2250670" y="3527166"/>
                <a:ext cx="1966769" cy="63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dụ 3</a:t>
                </a:r>
                <a:endParaRPr lang="en-US" sz="4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3" name="Group 70">
                <a:extLst>
                  <a:ext uri="{FF2B5EF4-FFF2-40B4-BE49-F238E27FC236}">
                    <a16:creationId xmlns:a16="http://schemas.microsoft.com/office/drawing/2014/main" id="{349829F6-E660-431B-9D24-DBD8E23171E6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2BBAC15E-1DF7-429F-AA61-26E7B854C476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55" name="Freeform 13">
                  <a:extLst>
                    <a:ext uri="{FF2B5EF4-FFF2-40B4-BE49-F238E27FC236}">
                      <a16:creationId xmlns:a16="http://schemas.microsoft.com/office/drawing/2014/main" id="{63F49B6E-A036-4363-91A3-AB8D85F1CD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6" name="Freeform 14">
                  <a:extLst>
                    <a:ext uri="{FF2B5EF4-FFF2-40B4-BE49-F238E27FC236}">
                      <a16:creationId xmlns:a16="http://schemas.microsoft.com/office/drawing/2014/main" id="{40EE0721-CA66-462E-B4A5-E3DDBF3636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7" name="Freeform 15">
                  <a:extLst>
                    <a:ext uri="{FF2B5EF4-FFF2-40B4-BE49-F238E27FC236}">
                      <a16:creationId xmlns:a16="http://schemas.microsoft.com/office/drawing/2014/main" id="{748BB970-6365-40A0-9C4F-094130C151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8" name="Freeform 16">
                  <a:extLst>
                    <a:ext uri="{FF2B5EF4-FFF2-40B4-BE49-F238E27FC236}">
                      <a16:creationId xmlns:a16="http://schemas.microsoft.com/office/drawing/2014/main" id="{C419A973-B225-479D-B003-72B14A564E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9" name="Freeform 17">
                  <a:extLst>
                    <a:ext uri="{FF2B5EF4-FFF2-40B4-BE49-F238E27FC236}">
                      <a16:creationId xmlns:a16="http://schemas.microsoft.com/office/drawing/2014/main" id="{21B42A14-22A7-4BE9-A4AC-94EAE0F07F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0" name="Freeform 18">
                  <a:extLst>
                    <a:ext uri="{FF2B5EF4-FFF2-40B4-BE49-F238E27FC236}">
                      <a16:creationId xmlns:a16="http://schemas.microsoft.com/office/drawing/2014/main" id="{4DC9C3BA-7D1F-4EA6-A000-A74F6D1E0D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1" name="Freeform 19">
                  <a:extLst>
                    <a:ext uri="{FF2B5EF4-FFF2-40B4-BE49-F238E27FC236}">
                      <a16:creationId xmlns:a16="http://schemas.microsoft.com/office/drawing/2014/main" id="{6E44FB63-8197-499C-813E-C06234CD67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2" name="Freeform 20">
                  <a:extLst>
                    <a:ext uri="{FF2B5EF4-FFF2-40B4-BE49-F238E27FC236}">
                      <a16:creationId xmlns:a16="http://schemas.microsoft.com/office/drawing/2014/main" id="{F4E1ADB7-33A9-45D3-AFD8-6D3507AAFD5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3" name="Freeform 21">
                  <a:extLst>
                    <a:ext uri="{FF2B5EF4-FFF2-40B4-BE49-F238E27FC236}">
                      <a16:creationId xmlns:a16="http://schemas.microsoft.com/office/drawing/2014/main" id="{69D59028-95CB-446F-8BE0-47A10145BC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4" name="Freeform 22">
                  <a:extLst>
                    <a:ext uri="{FF2B5EF4-FFF2-40B4-BE49-F238E27FC236}">
                      <a16:creationId xmlns:a16="http://schemas.microsoft.com/office/drawing/2014/main" id="{95461C5F-CDCB-457C-8E97-643BED1950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5" name="Freeform 23">
                  <a:extLst>
                    <a:ext uri="{FF2B5EF4-FFF2-40B4-BE49-F238E27FC236}">
                      <a16:creationId xmlns:a16="http://schemas.microsoft.com/office/drawing/2014/main" id="{104FF9EE-5E54-4E09-B3CE-2B898D5DCB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6" name="Freeform 24">
                  <a:extLst>
                    <a:ext uri="{FF2B5EF4-FFF2-40B4-BE49-F238E27FC236}">
                      <a16:creationId xmlns:a16="http://schemas.microsoft.com/office/drawing/2014/main" id="{FF3BDDA1-ECAB-4EEC-88D9-854CB6D94F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7" name="Freeform 25">
                  <a:extLst>
                    <a:ext uri="{FF2B5EF4-FFF2-40B4-BE49-F238E27FC236}">
                      <a16:creationId xmlns:a16="http://schemas.microsoft.com/office/drawing/2014/main" id="{7277800B-56D7-4D09-88B5-7B6F48CDE9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8" name="Freeform 26">
                  <a:extLst>
                    <a:ext uri="{FF2B5EF4-FFF2-40B4-BE49-F238E27FC236}">
                      <a16:creationId xmlns:a16="http://schemas.microsoft.com/office/drawing/2014/main" id="{585AA23F-80D0-48E9-B721-24712FEF9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9" name="Freeform 27">
                  <a:extLst>
                    <a:ext uri="{FF2B5EF4-FFF2-40B4-BE49-F238E27FC236}">
                      <a16:creationId xmlns:a16="http://schemas.microsoft.com/office/drawing/2014/main" id="{80FA5098-0C5E-4A7C-9C3F-0834B49CB2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0" name="Freeform 28">
                  <a:extLst>
                    <a:ext uri="{FF2B5EF4-FFF2-40B4-BE49-F238E27FC236}">
                      <a16:creationId xmlns:a16="http://schemas.microsoft.com/office/drawing/2014/main" id="{DD890B88-858C-46A1-B0DD-55EF8C439A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1" name="Freeform 29">
                  <a:extLst>
                    <a:ext uri="{FF2B5EF4-FFF2-40B4-BE49-F238E27FC236}">
                      <a16:creationId xmlns:a16="http://schemas.microsoft.com/office/drawing/2014/main" id="{8C9A879D-8606-40C7-9DBE-1648F1783F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2" name="Freeform 30">
                  <a:extLst>
                    <a:ext uri="{FF2B5EF4-FFF2-40B4-BE49-F238E27FC236}">
                      <a16:creationId xmlns:a16="http://schemas.microsoft.com/office/drawing/2014/main" id="{50CF0317-E5F4-453B-9F04-0C39D4766C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3" name="Freeform 31">
                  <a:extLst>
                    <a:ext uri="{FF2B5EF4-FFF2-40B4-BE49-F238E27FC236}">
                      <a16:creationId xmlns:a16="http://schemas.microsoft.com/office/drawing/2014/main" id="{7A2A9486-4399-483F-AABF-B565D666A6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4" name="Freeform 32">
                  <a:extLst>
                    <a:ext uri="{FF2B5EF4-FFF2-40B4-BE49-F238E27FC236}">
                      <a16:creationId xmlns:a16="http://schemas.microsoft.com/office/drawing/2014/main" id="{0F0A6F20-7533-4D1C-8DFE-DBFD888128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5" name="Freeform 33">
                  <a:extLst>
                    <a:ext uri="{FF2B5EF4-FFF2-40B4-BE49-F238E27FC236}">
                      <a16:creationId xmlns:a16="http://schemas.microsoft.com/office/drawing/2014/main" id="{2CE5E1CB-681D-4625-A03A-2B9C810402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4" name="Freeform 34">
                  <a:extLst>
                    <a:ext uri="{FF2B5EF4-FFF2-40B4-BE49-F238E27FC236}">
                      <a16:creationId xmlns:a16="http://schemas.microsoft.com/office/drawing/2014/main" id="{021A7742-E8E0-48AE-B0CD-3CD8CF9FA7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5" name="Freeform 35">
                  <a:extLst>
                    <a:ext uri="{FF2B5EF4-FFF2-40B4-BE49-F238E27FC236}">
                      <a16:creationId xmlns:a16="http://schemas.microsoft.com/office/drawing/2014/main" id="{46D04165-53C7-47DD-B094-D012C91115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6" name="Freeform 36">
                  <a:extLst>
                    <a:ext uri="{FF2B5EF4-FFF2-40B4-BE49-F238E27FC236}">
                      <a16:creationId xmlns:a16="http://schemas.microsoft.com/office/drawing/2014/main" id="{677B6BCE-07EC-4128-9A4B-8CD4A07079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</p:grp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3A663F1-E9D3-487E-B106-C1240FDF0F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409799"/>
              </p:ext>
            </p:extLst>
          </p:nvPr>
        </p:nvGraphicFramePr>
        <p:xfrm>
          <a:off x="6191825" y="3845252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59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3A663F1-E9D3-487E-B106-C1240FDF0F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1825" y="3845252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5BD1DCEC-017E-4364-AA83-AC10ED02A539}"/>
              </a:ext>
            </a:extLst>
          </p:cNvPr>
          <p:cNvGrpSpPr/>
          <p:nvPr/>
        </p:nvGrpSpPr>
        <p:grpSpPr>
          <a:xfrm>
            <a:off x="637335" y="1674218"/>
            <a:ext cx="8963164" cy="873701"/>
            <a:chOff x="677471" y="2623012"/>
            <a:chExt cx="8963164" cy="873701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DF3D68A-76CF-49A8-B0F2-66A321BC2CC2}"/>
                </a:ext>
              </a:extLst>
            </p:cNvPr>
            <p:cNvGrpSpPr/>
            <p:nvPr/>
          </p:nvGrpSpPr>
          <p:grpSpPr>
            <a:xfrm>
              <a:off x="677471" y="2663203"/>
              <a:ext cx="1269206" cy="832722"/>
              <a:chOff x="644526" y="2795826"/>
              <a:chExt cx="1269206" cy="832722"/>
            </a:xfrm>
          </p:grpSpPr>
          <p:sp>
            <p:nvSpPr>
              <p:cNvPr id="81" name="Rounded Rectangle 7">
                <a:extLst>
                  <a:ext uri="{FF2B5EF4-FFF2-40B4-BE49-F238E27FC236}">
                    <a16:creationId xmlns:a16="http://schemas.microsoft.com/office/drawing/2014/main" id="{8F37FF1F-1B5A-427B-BC28-2ED64723EC4E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30D9AAD-E549-4E0F-BD35-FF00A18F5F99}"/>
                  </a:ext>
                </a:extLst>
              </p:cNvPr>
              <p:cNvSpPr txBox="1"/>
              <p:nvPr/>
            </p:nvSpPr>
            <p:spPr>
              <a:xfrm>
                <a:off x="1022646" y="2795826"/>
                <a:ext cx="48282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415EE6D-DB5D-44B0-AD9B-F404B21D02B9}"/>
                </a:ext>
              </a:extLst>
            </p:cNvPr>
            <p:cNvSpPr/>
            <p:nvPr/>
          </p:nvSpPr>
          <p:spPr>
            <a:xfrm>
              <a:off x="2095621" y="2623012"/>
              <a:ext cx="7545014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Khoảng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điểm</a:t>
              </a:r>
              <a:endParaRPr lang="en-US" sz="4800" dirty="0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20">
            <a:extLst>
              <a:ext uri="{FF2B5EF4-FFF2-40B4-BE49-F238E27FC236}">
                <a16:creationId xmlns:a16="http://schemas.microsoft.com/office/drawing/2014/main" id="{05FBCB4B-BECA-4D2D-9B4A-56046A6BB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0435" y="2191063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EAB6A20-A37C-4A55-A9D0-A9F81A30A329}"/>
                  </a:ext>
                </a:extLst>
              </p:cNvPr>
              <p:cNvSpPr/>
              <p:nvPr/>
            </p:nvSpPr>
            <p:spPr>
              <a:xfrm>
                <a:off x="5741745" y="2887048"/>
                <a:ext cx="17355449" cy="2648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Trong mặt phẳng Oxy, cho ba điểm A(2;4), B(1;2), C(6;2)</a:t>
                </a:r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Chứng minh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𝐭𝐚𝐦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𝐠𝐢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á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𝐯𝐮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ô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𝐧𝐠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Tính diện tích tam giác ABC.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EAB6A20-A37C-4A55-A9D0-A9F81A30A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745" y="2887048"/>
                <a:ext cx="17355449" cy="2648738"/>
              </a:xfrm>
              <a:prstGeom prst="rect">
                <a:avLst/>
              </a:prstGeom>
              <a:blipFill>
                <a:blip r:embed="rId5"/>
                <a:stretch>
                  <a:fillRect l="-1616" t="-3456" b="-1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6989B7-1DF9-4B79-AA8E-E66EE8AFD754}"/>
                  </a:ext>
                </a:extLst>
              </p:cNvPr>
              <p:cNvSpPr/>
              <p:nvPr/>
            </p:nvSpPr>
            <p:spPr>
              <a:xfrm>
                <a:off x="5995605" y="6211692"/>
                <a:ext cx="14262085" cy="6378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>
                    <a:ea typeface="Arial" panose="020B060402020202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4800" b="1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4800" b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Do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</m:oMath>
                </a14:m>
                <a:endParaRPr lang="en-US" sz="4800" b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4800" b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𝐀𝐁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</m:e>
                        </m:acc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800" b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</a:t>
                </a: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b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𝐀𝐂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𝐀𝐂</m:t>
                            </m:r>
                          </m:e>
                        </m:acc>
                      </m:e>
                    </m: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sz="4800" b="1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</m:t>
                        </m:r>
                        <m:r>
                          <a:rPr lang="en-US" sz="4800" b="1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𝐕</m:t>
                        </m:r>
                        <m:r>
                          <a:rPr lang="en-US" sz="4800" b="1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ậ</m:t>
                        </m:r>
                        <m:r>
                          <a:rPr lang="en-US" sz="4800" b="1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en-US" sz="4800" b="1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𝐒</m:t>
                        </m:r>
                      </m:e>
                      <m:sub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△</m:t>
                        </m:r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𝐀𝐁𝐂</m:t>
                        </m:r>
                      </m:sub>
                    </m:sSub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𝐀𝐁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𝐀𝐂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800" b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(đvdt)</a:t>
                </a:r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6989B7-1DF9-4B79-AA8E-E66EE8AFD7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605" y="6211692"/>
                <a:ext cx="14262085" cy="6378606"/>
              </a:xfrm>
              <a:prstGeom prst="rect">
                <a:avLst/>
              </a:prstGeom>
              <a:blipFill>
                <a:blip r:embed="rId6"/>
                <a:stretch>
                  <a:fillRect l="-1967" b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4">
            <a:extLst>
              <a:ext uri="{FF2B5EF4-FFF2-40B4-BE49-F238E27FC236}">
                <a16:creationId xmlns:a16="http://schemas.microsoft.com/office/drawing/2014/main" id="{986CB36C-3DE6-44D7-9EA0-677EC445E004}"/>
              </a:ext>
            </a:extLst>
          </p:cNvPr>
          <p:cNvGrpSpPr/>
          <p:nvPr/>
        </p:nvGrpSpPr>
        <p:grpSpPr>
          <a:xfrm>
            <a:off x="637255" y="738113"/>
            <a:ext cx="6623956" cy="817469"/>
            <a:chOff x="803985" y="1892299"/>
            <a:chExt cx="6624387" cy="817373"/>
          </a:xfrm>
        </p:grpSpPr>
        <p:sp>
          <p:nvSpPr>
            <p:cNvPr id="96" name="Rounded Rectangle 2">
              <a:extLst>
                <a:ext uri="{FF2B5EF4-FFF2-40B4-BE49-F238E27FC236}">
                  <a16:creationId xmlns:a16="http://schemas.microsoft.com/office/drawing/2014/main" id="{8A47705C-F844-48A8-B7D1-90ECFD3E9C79}"/>
                </a:ext>
              </a:extLst>
            </p:cNvPr>
            <p:cNvSpPr/>
            <p:nvPr/>
          </p:nvSpPr>
          <p:spPr>
            <a:xfrm>
              <a:off x="803985" y="1905000"/>
              <a:ext cx="126929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05E516B-20C1-40A3-AEB1-6761B9EC6771}"/>
                </a:ext>
              </a:extLst>
            </p:cNvPr>
            <p:cNvSpPr txBox="1"/>
            <p:nvPr/>
          </p:nvSpPr>
          <p:spPr>
            <a:xfrm>
              <a:off x="1054284" y="1913523"/>
              <a:ext cx="811494" cy="769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IV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E09999C-71FB-43F3-88B2-018C6673837A}"/>
                </a:ext>
              </a:extLst>
            </p:cNvPr>
            <p:cNvSpPr txBox="1"/>
            <p:nvPr/>
          </p:nvSpPr>
          <p:spPr>
            <a:xfrm>
              <a:off x="2087562" y="1892299"/>
              <a:ext cx="5340810" cy="769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ỨNG DỤNG</a:t>
              </a:r>
              <a:endParaRPr lang="en-US" sz="44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59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170">
            <a:extLst>
              <a:ext uri="{FF2B5EF4-FFF2-40B4-BE49-F238E27FC236}">
                <a16:creationId xmlns:a16="http://schemas.microsoft.com/office/drawing/2014/main" id="{42BA6BBC-94C2-4AA7-BB7E-04949E24596E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55F5B88C-EAE8-43F9-ACF6-169CD8DC304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2FDFA68-3AD3-4A1E-B6ED-FBE55C876C36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2" name="Object 8">
            <a:extLst>
              <a:ext uri="{FF2B5EF4-FFF2-40B4-BE49-F238E27FC236}">
                <a16:creationId xmlns:a16="http://schemas.microsoft.com/office/drawing/2014/main" id="{47865D4F-F643-498E-BA85-9AA1CFB010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060112"/>
              </p:ext>
            </p:extLst>
          </p:nvPr>
        </p:nvGraphicFramePr>
        <p:xfrm>
          <a:off x="11380083" y="1588744"/>
          <a:ext cx="48196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40" name="Equation" r:id="rId3" imgW="3213000" imgH="711000" progId="Equation.DSMT4">
                  <p:embed/>
                </p:oleObj>
              </mc:Choice>
              <mc:Fallback>
                <p:oleObj name="Equation" r:id="rId3" imgW="3213000" imgH="711000" progId="Equation.DSMT4">
                  <p:embed/>
                  <p:pic>
                    <p:nvPicPr>
                      <p:cNvPr id="18438" name="Object 8">
                        <a:extLst>
                          <a:ext uri="{FF2B5EF4-FFF2-40B4-BE49-F238E27FC236}">
                            <a16:creationId xmlns:a16="http://schemas.microsoft.com/office/drawing/2014/main" id="{0C110C91-CC23-40E3-A130-99F9378F8F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0083" y="1588744"/>
                        <a:ext cx="4819650" cy="10668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2">
            <a:extLst>
              <a:ext uri="{FF2B5EF4-FFF2-40B4-BE49-F238E27FC236}">
                <a16:creationId xmlns:a16="http://schemas.microsoft.com/office/drawing/2014/main" id="{D97A34B4-C894-4022-AD73-6DFA4E9CBE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720594"/>
              </p:ext>
            </p:extLst>
          </p:nvPr>
        </p:nvGraphicFramePr>
        <p:xfrm>
          <a:off x="18934453" y="3881475"/>
          <a:ext cx="4995863" cy="181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41" name="Equation" r:id="rId5" imgW="3022560" imgH="1104840" progId="Equation.DSMT4">
                  <p:embed/>
                </p:oleObj>
              </mc:Choice>
              <mc:Fallback>
                <p:oleObj name="Equation" r:id="rId5" imgW="3022560" imgH="1104840" progId="Equation.DSMT4">
                  <p:embed/>
                  <p:pic>
                    <p:nvPicPr>
                      <p:cNvPr id="18441" name="Object 2">
                        <a:extLst>
                          <a:ext uri="{FF2B5EF4-FFF2-40B4-BE49-F238E27FC236}">
                            <a16:creationId xmlns:a16="http://schemas.microsoft.com/office/drawing/2014/main" id="{2B7332C3-6863-477B-BEF9-9A547BC3F7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4453" y="3881475"/>
                        <a:ext cx="4995863" cy="18176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6">
            <a:extLst>
              <a:ext uri="{FF2B5EF4-FFF2-40B4-BE49-F238E27FC236}">
                <a16:creationId xmlns:a16="http://schemas.microsoft.com/office/drawing/2014/main" id="{4318CB2C-CDF8-42E7-8929-DC73D17558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319799"/>
              </p:ext>
            </p:extLst>
          </p:nvPr>
        </p:nvGraphicFramePr>
        <p:xfrm>
          <a:off x="11256690" y="3239366"/>
          <a:ext cx="622935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42" name="Equation" r:id="rId7" imgW="4152600" imgH="2361960" progId="Equation.DSMT4">
                  <p:embed/>
                </p:oleObj>
              </mc:Choice>
              <mc:Fallback>
                <p:oleObj name="Equation" r:id="rId7" imgW="4152600" imgH="2361960" progId="Equation.DSMT4">
                  <p:embed/>
                  <p:pic>
                    <p:nvPicPr>
                      <p:cNvPr id="18443" name="Object 6">
                        <a:extLst>
                          <a:ext uri="{FF2B5EF4-FFF2-40B4-BE49-F238E27FC236}">
                            <a16:creationId xmlns:a16="http://schemas.microsoft.com/office/drawing/2014/main" id="{8855C4AD-F1DF-4076-A72D-616B34BB68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6690" y="3239366"/>
                        <a:ext cx="6229350" cy="35433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F1B4FF0-73FC-4917-B33A-16817E47C5EA}"/>
              </a:ext>
            </a:extLst>
          </p:cNvPr>
          <p:cNvGrpSpPr/>
          <p:nvPr/>
        </p:nvGrpSpPr>
        <p:grpSpPr>
          <a:xfrm>
            <a:off x="6597051" y="4321970"/>
            <a:ext cx="4659639" cy="689046"/>
            <a:chOff x="6597051" y="4321970"/>
            <a:chExt cx="4659639" cy="689046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218A65D-D67F-4F31-BCF3-883BBEC56339}"/>
                </a:ext>
              </a:extLst>
            </p:cNvPr>
            <p:cNvCxnSpPr>
              <a:cxnSpLocks/>
              <a:endCxn id="57" idx="1"/>
            </p:cNvCxnSpPr>
            <p:nvPr/>
          </p:nvCxnSpPr>
          <p:spPr>
            <a:xfrm>
              <a:off x="6597051" y="5011016"/>
              <a:ext cx="465963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8C3E4CC-3D4D-4AD3-ACCE-1A14FE5FE2E4}"/>
                </a:ext>
              </a:extLst>
            </p:cNvPr>
            <p:cNvSpPr txBox="1"/>
            <p:nvPr/>
          </p:nvSpPr>
          <p:spPr>
            <a:xfrm>
              <a:off x="7233926" y="4321970"/>
              <a:ext cx="3025973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vi-VN" sz="3600" b="1">
                  <a:solidFill>
                    <a:srgbClr val="0000FF"/>
                  </a:solidFill>
                </a:rPr>
                <a:t>2. Tính chất</a:t>
              </a:r>
              <a:endParaRPr lang="en-US" sz="36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7F40F69-E692-435B-9367-FA6B36F634C3}"/>
              </a:ext>
            </a:extLst>
          </p:cNvPr>
          <p:cNvGrpSpPr/>
          <p:nvPr/>
        </p:nvGrpSpPr>
        <p:grpSpPr>
          <a:xfrm>
            <a:off x="6590480" y="5011016"/>
            <a:ext cx="4944164" cy="3407920"/>
            <a:chOff x="6590480" y="5011016"/>
            <a:chExt cx="4944164" cy="3407920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054687AC-D669-4407-928E-13088B4C1724}"/>
                </a:ext>
              </a:extLst>
            </p:cNvPr>
            <p:cNvGrpSpPr/>
            <p:nvPr/>
          </p:nvGrpSpPr>
          <p:grpSpPr>
            <a:xfrm>
              <a:off x="6590480" y="5011016"/>
              <a:ext cx="4944164" cy="3407920"/>
              <a:chOff x="6590480" y="5011016"/>
              <a:chExt cx="4944164" cy="3407920"/>
            </a:xfrm>
          </p:grpSpPr>
          <p:graphicFrame>
            <p:nvGraphicFramePr>
              <p:cNvPr id="68" name="Object 5">
                <a:extLst>
                  <a:ext uri="{FF2B5EF4-FFF2-40B4-BE49-F238E27FC236}">
                    <a16:creationId xmlns:a16="http://schemas.microsoft.com/office/drawing/2014/main" id="{AF339770-E01F-4E0B-87E2-D86A4CEDF96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24728389"/>
                  </p:ext>
                </p:extLst>
              </p:nvPr>
            </p:nvGraphicFramePr>
            <p:xfrm>
              <a:off x="6756724" y="7533111"/>
              <a:ext cx="4438650" cy="885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6143" name="Equation" r:id="rId9" imgW="2958840" imgH="583920" progId="Equation.DSMT4">
                      <p:embed/>
                    </p:oleObj>
                  </mc:Choice>
                  <mc:Fallback>
                    <p:oleObj name="Equation" r:id="rId9" imgW="2958840" imgH="583920" progId="Equation.DSMT4">
                      <p:embed/>
                      <p:pic>
                        <p:nvPicPr>
                          <p:cNvPr id="18454" name="Object 5">
                            <a:extLst>
                              <a:ext uri="{FF2B5EF4-FFF2-40B4-BE49-F238E27FC236}">
                                <a16:creationId xmlns:a16="http://schemas.microsoft.com/office/drawing/2014/main" id="{3E5FFE15-F658-455E-8D2D-58DCAEEE76C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56724" y="7533111"/>
                            <a:ext cx="4438650" cy="885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793C117-C8D8-409B-9F38-3E4623C77FEE}"/>
                  </a:ext>
                </a:extLst>
              </p:cNvPr>
              <p:cNvSpPr txBox="1"/>
              <p:nvPr/>
            </p:nvSpPr>
            <p:spPr>
              <a:xfrm>
                <a:off x="6695629" y="6818622"/>
                <a:ext cx="4839015" cy="646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Bef>
                    <a:spcPts val="450"/>
                  </a:spcBef>
                  <a:defRPr/>
                </a:pPr>
                <a:r>
                  <a:rPr lang="vi-VN" sz="3600" b="1">
                    <a:solidFill>
                      <a:srgbClr val="CC00CC"/>
                    </a:solidFill>
                  </a:rPr>
                  <a:t>3. Biểu thức tọa độ </a:t>
                </a:r>
              </a:p>
            </p:txBody>
          </p: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C6BC359D-20D1-4CDB-A915-AC6014173C4C}"/>
                  </a:ext>
                </a:extLst>
              </p:cNvPr>
              <p:cNvCxnSpPr/>
              <p:nvPr/>
            </p:nvCxnSpPr>
            <p:spPr>
              <a:xfrm>
                <a:off x="6590480" y="5011016"/>
                <a:ext cx="24472" cy="240859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732BE1D-BD65-4AD7-9D92-C48D23663EAD}"/>
                </a:ext>
              </a:extLst>
            </p:cNvPr>
            <p:cNvCxnSpPr>
              <a:cxnSpLocks/>
            </p:cNvCxnSpPr>
            <p:nvPr/>
          </p:nvCxnSpPr>
          <p:spPr>
            <a:xfrm>
              <a:off x="6590480" y="7419614"/>
              <a:ext cx="4684244" cy="1375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2" name="Object 8">
            <a:extLst>
              <a:ext uri="{FF2B5EF4-FFF2-40B4-BE49-F238E27FC236}">
                <a16:creationId xmlns:a16="http://schemas.microsoft.com/office/drawing/2014/main" id="{890326BA-0473-442A-99BB-F0901C141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880408"/>
              </p:ext>
            </p:extLst>
          </p:nvPr>
        </p:nvGraphicFramePr>
        <p:xfrm>
          <a:off x="11256469" y="7011884"/>
          <a:ext cx="3852862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44" name="Equation" r:id="rId11" imgW="2565360" imgH="558720" progId="Equation.DSMT4">
                  <p:embed/>
                </p:oleObj>
              </mc:Choice>
              <mc:Fallback>
                <p:oleObj name="Equation" r:id="rId11" imgW="2565360" imgH="558720" progId="Equation.DSMT4">
                  <p:embed/>
                  <p:pic>
                    <p:nvPicPr>
                      <p:cNvPr id="18448" name="Object 8">
                        <a:extLst>
                          <a:ext uri="{FF2B5EF4-FFF2-40B4-BE49-F238E27FC236}">
                            <a16:creationId xmlns:a16="http://schemas.microsoft.com/office/drawing/2014/main" id="{5AF520D4-5971-4D0E-B28E-924DF93C68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6469" y="7011884"/>
                        <a:ext cx="3852862" cy="8429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7">
            <a:extLst>
              <a:ext uri="{FF2B5EF4-FFF2-40B4-BE49-F238E27FC236}">
                <a16:creationId xmlns:a16="http://schemas.microsoft.com/office/drawing/2014/main" id="{2C051106-EB35-4CD2-8F48-8C2AF459EE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582473"/>
              </p:ext>
            </p:extLst>
          </p:nvPr>
        </p:nvGraphicFramePr>
        <p:xfrm>
          <a:off x="11288839" y="9343225"/>
          <a:ext cx="338455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45" name="Equation" r:id="rId13" imgW="2044440" imgH="711000" progId="Equation.DSMT4">
                  <p:embed/>
                </p:oleObj>
              </mc:Choice>
              <mc:Fallback>
                <p:oleObj name="Equation" r:id="rId13" imgW="2044440" imgH="711000" progId="Equation.DSMT4">
                  <p:embed/>
                  <p:pic>
                    <p:nvPicPr>
                      <p:cNvPr id="18451" name="Object 7">
                        <a:extLst>
                          <a:ext uri="{FF2B5EF4-FFF2-40B4-BE49-F238E27FC236}">
                            <a16:creationId xmlns:a16="http://schemas.microsoft.com/office/drawing/2014/main" id="{FCBA7EAC-1F54-4864-B481-915E97F117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8839" y="9343225"/>
                        <a:ext cx="3384550" cy="11811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2">
            <a:extLst>
              <a:ext uri="{FF2B5EF4-FFF2-40B4-BE49-F238E27FC236}">
                <a16:creationId xmlns:a16="http://schemas.microsoft.com/office/drawing/2014/main" id="{B7883D66-198E-484C-BB05-5F64B4FC02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104049"/>
              </p:ext>
            </p:extLst>
          </p:nvPr>
        </p:nvGraphicFramePr>
        <p:xfrm>
          <a:off x="11304154" y="10607002"/>
          <a:ext cx="7708900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46" name="Equation" r:id="rId15" imgW="4660560" imgH="1104840" progId="Equation.DSMT4">
                  <p:embed/>
                </p:oleObj>
              </mc:Choice>
              <mc:Fallback>
                <p:oleObj name="Equation" r:id="rId15" imgW="4660560" imgH="1104840" progId="Equation.DSMT4">
                  <p:embed/>
                  <p:pic>
                    <p:nvPicPr>
                      <p:cNvPr id="18452" name="Object 2">
                        <a:extLst>
                          <a:ext uri="{FF2B5EF4-FFF2-40B4-BE49-F238E27FC236}">
                            <a16:creationId xmlns:a16="http://schemas.microsoft.com/office/drawing/2014/main" id="{9F37CE3B-4617-4C4F-B0AB-3248227F2B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4154" y="10607002"/>
                        <a:ext cx="7708900" cy="18208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8">
            <a:extLst>
              <a:ext uri="{FF2B5EF4-FFF2-40B4-BE49-F238E27FC236}">
                <a16:creationId xmlns:a16="http://schemas.microsoft.com/office/drawing/2014/main" id="{E3640357-90A3-4E89-8BE4-917F01E852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024574"/>
              </p:ext>
            </p:extLst>
          </p:nvPr>
        </p:nvGraphicFramePr>
        <p:xfrm>
          <a:off x="11304154" y="12516149"/>
          <a:ext cx="600233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47" name="Equation" r:id="rId17" imgW="4889160" imgH="723600" progId="Equation.DSMT4">
                  <p:embed/>
                </p:oleObj>
              </mc:Choice>
              <mc:Fallback>
                <p:oleObj name="Equation" r:id="rId17" imgW="4889160" imgH="723600" progId="Equation.DSMT4">
                  <p:embed/>
                  <p:pic>
                    <p:nvPicPr>
                      <p:cNvPr id="18453" name="Object 8">
                        <a:extLst>
                          <a:ext uri="{FF2B5EF4-FFF2-40B4-BE49-F238E27FC236}">
                            <a16:creationId xmlns:a16="http://schemas.microsoft.com/office/drawing/2014/main" id="{CF55106D-4A38-409A-BC67-0D1567BEF1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4154" y="12516149"/>
                        <a:ext cx="6002337" cy="8747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2">
            <a:extLst>
              <a:ext uri="{FF2B5EF4-FFF2-40B4-BE49-F238E27FC236}">
                <a16:creationId xmlns:a16="http://schemas.microsoft.com/office/drawing/2014/main" id="{1313B3C5-595D-48EE-B1B9-0A305D020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289518"/>
              </p:ext>
            </p:extLst>
          </p:nvPr>
        </p:nvGraphicFramePr>
        <p:xfrm>
          <a:off x="11288839" y="8337253"/>
          <a:ext cx="60769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48" name="Equation" r:id="rId19" imgW="3682800" imgH="558720" progId="Equation.DSMT4">
                  <p:embed/>
                </p:oleObj>
              </mc:Choice>
              <mc:Fallback>
                <p:oleObj name="Equation" r:id="rId19" imgW="3682800" imgH="558720" progId="Equation.DSMT4">
                  <p:embed/>
                  <p:pic>
                    <p:nvPicPr>
                      <p:cNvPr id="18455" name="Object 2">
                        <a:extLst>
                          <a:ext uri="{FF2B5EF4-FFF2-40B4-BE49-F238E27FC236}">
                            <a16:creationId xmlns:a16="http://schemas.microsoft.com/office/drawing/2014/main" id="{D529C990-4D26-4804-9093-259B593F16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8839" y="8337253"/>
                        <a:ext cx="6076950" cy="9080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FE0B731-085E-4B7E-8F02-43DCAD522399}"/>
              </a:ext>
            </a:extLst>
          </p:cNvPr>
          <p:cNvCxnSpPr>
            <a:cxnSpLocks/>
            <a:endCxn id="89" idx="1"/>
          </p:cNvCxnSpPr>
          <p:nvPr/>
        </p:nvCxnSpPr>
        <p:spPr>
          <a:xfrm flipV="1">
            <a:off x="16240126" y="1932377"/>
            <a:ext cx="2665705" cy="414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7A6BDE1-FFCC-439E-81F5-13A78D3CB994}"/>
              </a:ext>
            </a:extLst>
          </p:cNvPr>
          <p:cNvCxnSpPr>
            <a:cxnSpLocks/>
          </p:cNvCxnSpPr>
          <p:nvPr/>
        </p:nvCxnSpPr>
        <p:spPr>
          <a:xfrm>
            <a:off x="16240126" y="1982782"/>
            <a:ext cx="2665705" cy="11683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30FBBDD-AD37-422F-883B-D8EB0A2F5255}"/>
              </a:ext>
            </a:extLst>
          </p:cNvPr>
          <p:cNvCxnSpPr>
            <a:cxnSpLocks/>
          </p:cNvCxnSpPr>
          <p:nvPr/>
        </p:nvCxnSpPr>
        <p:spPr>
          <a:xfrm>
            <a:off x="16199733" y="1982782"/>
            <a:ext cx="2706098" cy="23048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35">
            <a:extLst>
              <a:ext uri="{FF2B5EF4-FFF2-40B4-BE49-F238E27FC236}">
                <a16:creationId xmlns:a16="http://schemas.microsoft.com/office/drawing/2014/main" id="{B5E88D43-8C69-476B-AB79-96575D0D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30" y="4362321"/>
            <a:ext cx="46993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Tích vô h</a:t>
            </a:r>
            <a:r>
              <a:rPr lang="vi-VN" altLang="en-US" sz="3600" b="1">
                <a:solidFill>
                  <a:srgbClr val="FF0000"/>
                </a:solidFill>
              </a:rPr>
              <a:t>ướng của hai vectơ</a:t>
            </a:r>
            <a:endParaRPr lang="en-US" altLang="en-US" sz="3600" b="1">
              <a:solidFill>
                <a:srgbClr val="FF0000"/>
              </a:solidFill>
            </a:endParaRPr>
          </a:p>
        </p:txBody>
      </p:sp>
      <p:graphicFrame>
        <p:nvGraphicFramePr>
          <p:cNvPr id="89" name="Object 2">
            <a:extLst>
              <a:ext uri="{FF2B5EF4-FFF2-40B4-BE49-F238E27FC236}">
                <a16:creationId xmlns:a16="http://schemas.microsoft.com/office/drawing/2014/main" id="{C125C1F8-0D70-43D0-8848-BD918669F6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545603"/>
              </p:ext>
            </p:extLst>
          </p:nvPr>
        </p:nvGraphicFramePr>
        <p:xfrm>
          <a:off x="18905831" y="1560902"/>
          <a:ext cx="41068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49" name="Equation" r:id="rId21" imgW="2489040" imgH="457200" progId="Equation.DSMT4">
                  <p:embed/>
                </p:oleObj>
              </mc:Choice>
              <mc:Fallback>
                <p:oleObj name="Equation" r:id="rId21" imgW="2489040" imgH="457200" progId="Equation.DSMT4">
                  <p:embed/>
                  <p:pic>
                    <p:nvPicPr>
                      <p:cNvPr id="69" name="Object 2">
                        <a:extLst>
                          <a:ext uri="{FF2B5EF4-FFF2-40B4-BE49-F238E27FC236}">
                            <a16:creationId xmlns:a16="http://schemas.microsoft.com/office/drawing/2014/main" id="{1313B3C5-595D-48EE-B1B9-0A305D020A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5831" y="1560902"/>
                        <a:ext cx="4106862" cy="7429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7">
            <a:extLst>
              <a:ext uri="{FF2B5EF4-FFF2-40B4-BE49-F238E27FC236}">
                <a16:creationId xmlns:a16="http://schemas.microsoft.com/office/drawing/2014/main" id="{A3629915-F55E-4356-B339-76909D4524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794413"/>
              </p:ext>
            </p:extLst>
          </p:nvPr>
        </p:nvGraphicFramePr>
        <p:xfrm>
          <a:off x="18934453" y="2424766"/>
          <a:ext cx="2227262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50" name="Equation" r:id="rId23" imgW="1346040" imgH="825480" progId="Equation.DSMT4">
                  <p:embed/>
                </p:oleObj>
              </mc:Choice>
              <mc:Fallback>
                <p:oleObj name="Equation" r:id="rId23" imgW="1346040" imgH="825480" progId="Equation.DSMT4">
                  <p:embed/>
                  <p:pic>
                    <p:nvPicPr>
                      <p:cNvPr id="65" name="Object 7">
                        <a:extLst>
                          <a:ext uri="{FF2B5EF4-FFF2-40B4-BE49-F238E27FC236}">
                            <a16:creationId xmlns:a16="http://schemas.microsoft.com/office/drawing/2014/main" id="{2C051106-EB35-4CD2-8F48-8C2AF459EE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4453" y="2424766"/>
                        <a:ext cx="2227262" cy="13684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4D509A27-420A-4EAA-92C2-950A6E7A3D00}"/>
              </a:ext>
            </a:extLst>
          </p:cNvPr>
          <p:cNvCxnSpPr>
            <a:cxnSpLocks/>
          </p:cNvCxnSpPr>
          <p:nvPr/>
        </p:nvCxnSpPr>
        <p:spPr>
          <a:xfrm>
            <a:off x="10259899" y="8791278"/>
            <a:ext cx="43805" cy="41622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96D8597-8763-48BF-B9B3-7FFB077F45FE}"/>
              </a:ext>
            </a:extLst>
          </p:cNvPr>
          <p:cNvCxnSpPr>
            <a:endCxn id="69" idx="1"/>
          </p:cNvCxnSpPr>
          <p:nvPr/>
        </p:nvCxnSpPr>
        <p:spPr>
          <a:xfrm>
            <a:off x="10267547" y="8791278"/>
            <a:ext cx="102129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8F29D9E6-69A2-4141-9032-80B95E85E58E}"/>
              </a:ext>
            </a:extLst>
          </p:cNvPr>
          <p:cNvCxnSpPr/>
          <p:nvPr/>
        </p:nvCxnSpPr>
        <p:spPr>
          <a:xfrm>
            <a:off x="10281801" y="10219593"/>
            <a:ext cx="99292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33737F75-76C6-40BB-961B-FD53B18ED5BB}"/>
              </a:ext>
            </a:extLst>
          </p:cNvPr>
          <p:cNvCxnSpPr/>
          <p:nvPr/>
        </p:nvCxnSpPr>
        <p:spPr>
          <a:xfrm>
            <a:off x="10267547" y="11517433"/>
            <a:ext cx="98892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461A37FA-FDCF-45E9-89E6-49947335737A}"/>
              </a:ext>
            </a:extLst>
          </p:cNvPr>
          <p:cNvCxnSpPr>
            <a:endCxn id="67" idx="1"/>
          </p:cNvCxnSpPr>
          <p:nvPr/>
        </p:nvCxnSpPr>
        <p:spPr>
          <a:xfrm>
            <a:off x="10267547" y="12953505"/>
            <a:ext cx="103660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2A15E22-A2DD-41DB-B34F-1BD6ADFF00BD}"/>
              </a:ext>
            </a:extLst>
          </p:cNvPr>
          <p:cNvGrpSpPr/>
          <p:nvPr/>
        </p:nvGrpSpPr>
        <p:grpSpPr>
          <a:xfrm>
            <a:off x="5593689" y="1525980"/>
            <a:ext cx="5740773" cy="3485036"/>
            <a:chOff x="5593689" y="1525980"/>
            <a:chExt cx="5740773" cy="3485036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1A89D13-FAA9-48A6-B5F7-1FBCD5356E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60538" y="2082030"/>
              <a:ext cx="29942" cy="29289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0C253B8-A20E-4500-959D-60081038F6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7053" y="2100186"/>
              <a:ext cx="4737409" cy="2357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D3FD2DE-E578-4A9F-843D-CC4C8BD3A9FE}"/>
                </a:ext>
              </a:extLst>
            </p:cNvPr>
            <p:cNvSpPr txBox="1"/>
            <p:nvPr/>
          </p:nvSpPr>
          <p:spPr>
            <a:xfrm>
              <a:off x="6876426" y="1525980"/>
              <a:ext cx="3391121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vi-VN" sz="3600" b="1">
                  <a:solidFill>
                    <a:srgbClr val="FF0000"/>
                  </a:solidFill>
                  <a:cs typeface="Calibri" panose="020F0502020204030204" pitchFamily="34" charset="0"/>
                </a:rPr>
                <a:t>1. Định nghĩa</a:t>
              </a:r>
              <a:endParaRPr lang="en-US" sz="3600" b="1">
                <a:solidFill>
                  <a:srgbClr val="FF0000"/>
                </a:solidFill>
                <a:cs typeface="Calibri" panose="020F0502020204030204" pitchFamily="34" charset="0"/>
              </a:endParaRPr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46FD5EA8-2AF2-40B3-8007-BBA4F987B728}"/>
                </a:ext>
              </a:extLst>
            </p:cNvPr>
            <p:cNvCxnSpPr/>
            <p:nvPr/>
          </p:nvCxnSpPr>
          <p:spPr>
            <a:xfrm>
              <a:off x="5593689" y="5011016"/>
              <a:ext cx="100336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C5D3A50-F276-43C1-8A99-E5B5906D6D92}"/>
              </a:ext>
            </a:extLst>
          </p:cNvPr>
          <p:cNvGrpSpPr/>
          <p:nvPr/>
        </p:nvGrpSpPr>
        <p:grpSpPr>
          <a:xfrm>
            <a:off x="6614952" y="7419614"/>
            <a:ext cx="4113190" cy="3666945"/>
            <a:chOff x="6614952" y="7419614"/>
            <a:chExt cx="4113190" cy="366694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280B634-B207-400B-9FA1-82ED356B7B22}"/>
                </a:ext>
              </a:extLst>
            </p:cNvPr>
            <p:cNvSpPr txBox="1"/>
            <p:nvPr/>
          </p:nvSpPr>
          <p:spPr>
            <a:xfrm>
              <a:off x="6695629" y="9573262"/>
              <a:ext cx="4032513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vi-VN" sz="3600" b="1">
                  <a:solidFill>
                    <a:srgbClr val="166083"/>
                  </a:solidFill>
                </a:rPr>
                <a:t>4. Ứng dụng</a:t>
              </a:r>
              <a:endParaRPr lang="en-US" sz="3600" b="1">
                <a:solidFill>
                  <a:srgbClr val="166083"/>
                </a:solidFill>
              </a:endParaRPr>
            </a:p>
          </p:txBody>
        </p:sp>
        <p:graphicFrame>
          <p:nvGraphicFramePr>
            <p:cNvPr id="88" name="Object 8">
              <a:extLst>
                <a:ext uri="{FF2B5EF4-FFF2-40B4-BE49-F238E27FC236}">
                  <a16:creationId xmlns:a16="http://schemas.microsoft.com/office/drawing/2014/main" id="{91FED2C3-C771-41B9-99B3-55D5BC4F862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0042842"/>
                </p:ext>
              </p:extLst>
            </p:nvPr>
          </p:nvGraphicFramePr>
          <p:xfrm>
            <a:off x="7419686" y="10302334"/>
            <a:ext cx="1695450" cy="784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151" name="Equation" r:id="rId25" imgW="1130040" imgH="520560" progId="Equation.DSMT4">
                    <p:embed/>
                  </p:oleObj>
                </mc:Choice>
                <mc:Fallback>
                  <p:oleObj name="Equation" r:id="rId25" imgW="1130040" imgH="520560" progId="Equation.DSMT4">
                    <p:embed/>
                    <p:pic>
                      <p:nvPicPr>
                        <p:cNvPr id="37" name="Object 8">
                          <a:extLst>
                            <a:ext uri="{FF2B5EF4-FFF2-40B4-BE49-F238E27FC236}">
                              <a16:creationId xmlns:a16="http://schemas.microsoft.com/office/drawing/2014/main" id="{19B02B0E-592E-4586-BEBC-676BA0C5B9B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9686" y="10302334"/>
                          <a:ext cx="1695450" cy="784225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E16B977B-88A7-4D62-9E16-516B947AE53D}"/>
                </a:ext>
              </a:extLst>
            </p:cNvPr>
            <p:cNvCxnSpPr>
              <a:cxnSpLocks/>
            </p:cNvCxnSpPr>
            <p:nvPr/>
          </p:nvCxnSpPr>
          <p:spPr>
            <a:xfrm>
              <a:off x="6614952" y="10219593"/>
              <a:ext cx="3688752" cy="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89367292-3999-48EC-B07B-71F3F1FABED1}"/>
                </a:ext>
              </a:extLst>
            </p:cNvPr>
            <p:cNvCxnSpPr/>
            <p:nvPr/>
          </p:nvCxnSpPr>
          <p:spPr>
            <a:xfrm>
              <a:off x="6614952" y="7419614"/>
              <a:ext cx="0" cy="279997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243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84282" y="522090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TỰ LUYỆN</a:t>
            </a:r>
            <a:endParaRPr lang="en-US" sz="4400" b="1" dirty="0">
              <a:solidFill>
                <a:srgbClr val="13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2575" name="Rectangle 322574">
                <a:extLst>
                  <a:ext uri="{FF2B5EF4-FFF2-40B4-BE49-F238E27FC236}">
                    <a16:creationId xmlns:a16="http://schemas.microsoft.com/office/drawing/2014/main" id="{CBDAE866-E1B1-4EC8-B9FF-63F6C1C69BA8}"/>
                  </a:ext>
                </a:extLst>
              </p:cNvPr>
              <p:cNvSpPr/>
              <p:nvPr/>
            </p:nvSpPr>
            <p:spPr>
              <a:xfrm>
                <a:off x="828527" y="4409116"/>
                <a:ext cx="22682520" cy="1656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rgbClr val="E46C0A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 2. </a:t>
                </a:r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hệ tọa độ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4400" b="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Oxy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4400" b="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u</m:t>
                        </m:r>
                      </m:e>
                    </m:acc>
                    <m:r>
                      <a:rPr lang="pt-BR" sz="4400" b="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4400" b="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i</m:t>
                        </m:r>
                      </m:e>
                    </m:acc>
                    <m:r>
                      <a:rPr lang="pt-BR" sz="4400" b="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+3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4400" b="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j</m:t>
                        </m:r>
                      </m:e>
                    </m:ac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4400" b="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v</m:t>
                        </m:r>
                      </m:e>
                    </m:acc>
                    <m:r>
                      <a:rPr lang="pt-BR" sz="4400" b="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4400" b="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2;−1</m:t>
                        </m:r>
                      </m:e>
                    </m:d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4400" b="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u</m:t>
                        </m:r>
                      </m:e>
                    </m:acc>
                    <m:r>
                      <a:rPr lang="pt-BR" sz="4400" b="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4400" b="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u</m:t>
                        </m:r>
                      </m:e>
                    </m:acc>
                    <m:r>
                      <a:rPr lang="pt-BR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v</m:t>
                        </m:r>
                      </m:e>
                    </m:acc>
                    <m:r>
                      <a:rPr lang="pt-BR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=−1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.            </m:t>
                    </m:r>
                  </m:oMath>
                </a14:m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u</m:t>
                        </m:r>
                      </m:e>
                    </m:acc>
                    <m:r>
                      <a:rPr lang="pt-BR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v</m:t>
                        </m:r>
                      </m:e>
                    </m:acc>
                    <m:r>
                      <a:rPr lang="pt-BR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:r>
                  <a:rPr lang="pt-BR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u</m:t>
                        </m:r>
                      </m:e>
                    </m:acc>
                    <m:r>
                      <a:rPr lang="pt-BR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v</m:t>
                        </m:r>
                      </m:e>
                    </m:acc>
                    <m:r>
                      <a:rPr lang="pt-BR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2;−3</m:t>
                        </m:r>
                      </m:e>
                    </m:d>
                  </m:oMath>
                </a14:m>
                <a:r>
                  <a:rPr lang="pt-BR" sz="440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pt-BR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u</m:t>
                        </m:r>
                      </m:e>
                    </m:acc>
                    <m:r>
                      <a:rPr lang="pt-BR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v</m:t>
                        </m:r>
                      </m:e>
                    </m:acc>
                    <m:r>
                      <a:rPr lang="pt-BR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=5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2575" name="Rectangle 322574">
                <a:extLst>
                  <a:ext uri="{FF2B5EF4-FFF2-40B4-BE49-F238E27FC236}">
                    <a16:creationId xmlns:a16="http://schemas.microsoft.com/office/drawing/2014/main" id="{CBDAE866-E1B1-4EC8-B9FF-63F6C1C69B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27" y="4409116"/>
                <a:ext cx="22682520" cy="1656159"/>
              </a:xfrm>
              <a:prstGeom prst="rect">
                <a:avLst/>
              </a:prstGeom>
              <a:blipFill>
                <a:blip r:embed="rId2"/>
                <a:stretch>
                  <a:fillRect l="-1102" t="-4779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2577" name="Rectangle 322576">
                <a:extLst>
                  <a:ext uri="{FF2B5EF4-FFF2-40B4-BE49-F238E27FC236}">
                    <a16:creationId xmlns:a16="http://schemas.microsoft.com/office/drawing/2014/main" id="{1C8B3718-039C-4917-B28D-8B8937937B71}"/>
                  </a:ext>
                </a:extLst>
              </p:cNvPr>
              <p:cNvSpPr/>
              <p:nvPr/>
            </p:nvSpPr>
            <p:spPr>
              <a:xfrm>
                <a:off x="851534" y="1242170"/>
                <a:ext cx="22952550" cy="3317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 err="1">
                    <a:solidFill>
                      <a:srgbClr val="E46C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rgbClr val="E46C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Cho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x-none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x-none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x-none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x-none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x-none" sz="4400" b="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</m:d>
                    <m:r>
                      <a:rPr lang="x-none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x-none" sz="4400" b="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b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          </a:t>
                </a:r>
                <a:r>
                  <a:rPr lang="en-US" sz="4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x-none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x-none" sz="440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x-none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x-none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x-none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x-none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x-none" sz="4400" b="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</m:d>
                    <m:r>
                      <a:rPr lang="x-none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x-none" sz="4400" b="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b</m:t>
                            </m:r>
                          </m:e>
                        </m:acc>
                      </m:e>
                    </m:d>
                    <m:r>
                      <a:rPr lang="x-none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x-none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x-none" sz="44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</m:acc>
                            <m:r>
                              <a:rPr lang="x-none" sz="4400" b="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x-none" sz="44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      </a:t>
                </a:r>
                <a:endParaRPr lang="en-US" sz="44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x-none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x-none" sz="440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x-none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x-none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x-none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x-none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x-none" sz="4400" b="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  <m:r>
                          <a:rPr lang="x-none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x-none" sz="4400" b="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b</m:t>
                            </m:r>
                          </m:e>
                        </m:acc>
                      </m:e>
                    </m:d>
                    <m:r>
                      <a:rPr lang="x-none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x-none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x-none" sz="44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</m:acc>
                            <m:r>
                              <a:rPr lang="x-none" sz="4400" b="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x-none" sz="44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x-none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x-none" sz="440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x-none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x-none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x-none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x-none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x-none" sz="4400" b="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</m:d>
                    <m:r>
                      <a:rPr lang="x-none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x-none" sz="4400" b="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b</m:t>
                            </m:r>
                          </m:e>
                        </m:acc>
                      </m:e>
                    </m:d>
                    <m:r>
                      <a:rPr lang="x-none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x-none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x-none" sz="44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</m:acc>
                            <m:r>
                              <a:rPr lang="x-none" sz="4400" b="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x-none" sz="4400" b="0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2577" name="Rectangle 322576">
                <a:extLst>
                  <a:ext uri="{FF2B5EF4-FFF2-40B4-BE49-F238E27FC236}">
                    <a16:creationId xmlns:a16="http://schemas.microsoft.com/office/drawing/2014/main" id="{1C8B3718-039C-4917-B28D-8B8937937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4" y="1242170"/>
                <a:ext cx="22952550" cy="3317575"/>
              </a:xfrm>
              <a:prstGeom prst="rect">
                <a:avLst/>
              </a:prstGeom>
              <a:blipFill>
                <a:blip r:embed="rId3"/>
                <a:stretch>
                  <a:fillRect l="-1089" b="-2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2579" name="Rectangle 322578">
                <a:extLst>
                  <a:ext uri="{FF2B5EF4-FFF2-40B4-BE49-F238E27FC236}">
                    <a16:creationId xmlns:a16="http://schemas.microsoft.com/office/drawing/2014/main" id="{2100D332-2FB3-40F4-87B8-7946E89B00A9}"/>
                  </a:ext>
                </a:extLst>
              </p:cNvPr>
              <p:cNvSpPr/>
              <p:nvPr/>
            </p:nvSpPr>
            <p:spPr>
              <a:xfrm>
                <a:off x="828527" y="6168059"/>
                <a:ext cx="21085347" cy="1641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pt-BR" sz="4400" b="1" dirty="0">
                    <a:solidFill>
                      <a:srgbClr val="E46C0A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3.</a:t>
                </a:r>
                <a:r>
                  <a:rPr lang="pt-BR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44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Oxy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cho các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44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4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−4;2</m:t>
                        </m:r>
                      </m:e>
                    </m:d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44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B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4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2;4</m:t>
                        </m:r>
                      </m:e>
                    </m:d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độ dài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44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AB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AB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AB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=4</m:t>
                    </m:r>
                  </m:oMath>
                </a14:m>
                <a:r>
                  <a:rPr lang="en-US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AB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=40</m:t>
                    </m:r>
                  </m:oMath>
                </a14:m>
                <a:r>
                  <a:rPr lang="en-US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AB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2579" name="Rectangle 322578">
                <a:extLst>
                  <a:ext uri="{FF2B5EF4-FFF2-40B4-BE49-F238E27FC236}">
                    <a16:creationId xmlns:a16="http://schemas.microsoft.com/office/drawing/2014/main" id="{2100D332-2FB3-40F4-87B8-7946E89B00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27" y="6168059"/>
                <a:ext cx="21085347" cy="1641027"/>
              </a:xfrm>
              <a:prstGeom prst="rect">
                <a:avLst/>
              </a:prstGeom>
              <a:blipFill>
                <a:blip r:embed="rId4"/>
                <a:stretch>
                  <a:fillRect l="-1185" t="-5204" b="-17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070DFA4-F037-4186-BA02-5BF47E7E25D8}"/>
                  </a:ext>
                </a:extLst>
              </p:cNvPr>
              <p:cNvSpPr/>
              <p:nvPr/>
            </p:nvSpPr>
            <p:spPr>
              <a:xfrm>
                <a:off x="851534" y="9623050"/>
                <a:ext cx="20558284" cy="2454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rgbClr val="E46C0A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 5.</a:t>
                </a:r>
                <a:r>
                  <a:rPr lang="vi-VN" sz="44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Trên mặt phẳng toạ độ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b="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Oxy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cho tam giác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b="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biết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b="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A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400" b="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b="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B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400" b="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−2;−2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b="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C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400" b="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3;1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Tính cosin góc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b="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A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của tam giác.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vi-VN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A</m:t>
                        </m:r>
                      </m:e>
                    </m:func>
                    <m:r>
                      <a:rPr lang="vi-VN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17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vi-VN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A</m:t>
                        </m:r>
                      </m:e>
                    </m:func>
                    <m:r>
                      <a:rPr lang="vi-VN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17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vi-VN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A</m:t>
                        </m:r>
                      </m:e>
                    </m:func>
                    <m:r>
                      <a:rPr lang="vi-VN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17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     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vi-VN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A</m:t>
                        </m:r>
                      </m:e>
                    </m:func>
                    <m:r>
                      <a:rPr lang="vi-VN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17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070DFA4-F037-4186-BA02-5BF47E7E25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4" y="9623050"/>
                <a:ext cx="20558284" cy="2454454"/>
              </a:xfrm>
              <a:prstGeom prst="rect">
                <a:avLst/>
              </a:prstGeom>
              <a:blipFill>
                <a:blip r:embed="rId5"/>
                <a:stretch>
                  <a:fillRect l="-1216" t="-4975" r="-1186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BAC7DA1-E4B3-4845-8415-454E0DC928DA}"/>
                  </a:ext>
                </a:extLst>
              </p:cNvPr>
              <p:cNvSpPr/>
              <p:nvPr/>
            </p:nvSpPr>
            <p:spPr>
              <a:xfrm>
                <a:off x="851535" y="7960771"/>
                <a:ext cx="20774308" cy="1703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rgbClr val="E46C0A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4.</a:t>
                </a:r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</m:t>
                        </m:r>
                      </m:e>
                    </m:acc>
                    <m:r>
                      <a:rPr lang="vi-VN" sz="4400" b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vi-VN" sz="4400" b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 </m:t>
                        </m:r>
                        <m:r>
                          <a:rPr lang="vi-VN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b</m:t>
                        </m:r>
                      </m:e>
                    </m:acc>
                    <m:r>
                      <a:rPr lang="vi-VN" sz="4400" b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vi-VN" sz="4400" b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 </m:t>
                        </m:r>
                        <m:r>
                          <a:rPr lang="vi-VN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Góc giữa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45</m:t>
                    </m:r>
                    <m:r>
                      <a:rPr lang="fr-FR" sz="44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fr-FR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fr-FR" sz="4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60</m:t>
                    </m:r>
                    <m:r>
                      <a:rPr lang="fr-FR" sz="44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fr-FR" sz="4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90</m:t>
                    </m:r>
                    <m:r>
                      <a:rPr lang="fr-FR" sz="44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fr-FR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fr-FR" sz="44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		D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135</m:t>
                    </m:r>
                    <m:r>
                      <a:rPr lang="fr-FR" sz="44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°.</m:t>
                    </m:r>
                  </m:oMath>
                </a14:m>
                <a:endParaRPr lang="en-US" sz="44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BAC7DA1-E4B3-4845-8415-454E0DC92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" y="7960771"/>
                <a:ext cx="20774308" cy="1703095"/>
              </a:xfrm>
              <a:prstGeom prst="rect">
                <a:avLst/>
              </a:prstGeom>
              <a:blipFill>
                <a:blip r:embed="rId6"/>
                <a:stretch>
                  <a:fillRect l="-1203" b="-16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75" grpId="0"/>
      <p:bldP spid="322577" grpId="0"/>
      <p:bldP spid="322579" grpId="0"/>
      <p:bldP spid="13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98193" y="594098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TỰ LUYỆN</a:t>
            </a:r>
            <a:endParaRPr lang="en-US" sz="4400" b="1" dirty="0">
              <a:solidFill>
                <a:srgbClr val="13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2568" name="Rectangle 322567">
                <a:extLst>
                  <a:ext uri="{FF2B5EF4-FFF2-40B4-BE49-F238E27FC236}">
                    <a16:creationId xmlns:a16="http://schemas.microsoft.com/office/drawing/2014/main" id="{F9EBE0E9-1F71-425A-B375-5743FAED9E75}"/>
                  </a:ext>
                </a:extLst>
              </p:cNvPr>
              <p:cNvSpPr/>
              <p:nvPr/>
            </p:nvSpPr>
            <p:spPr>
              <a:xfrm>
                <a:off x="599505" y="1386186"/>
                <a:ext cx="22610513" cy="1782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rgbClr val="E46C0A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 6. </a:t>
                </a:r>
                <a:r>
                  <a:rPr lang="it-IT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it-IT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it-IT" sz="4400" b="0" i="0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it-IT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it-IT" sz="4400" b="0" i="0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it-IT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it-IT" sz="4400" b="0" i="0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it-IT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4400" b="0" i="0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  <m:t>a</m:t>
                            </m:r>
                          </m:e>
                        </m:acc>
                      </m:e>
                    </m:d>
                    <m:r>
                      <a:rPr lang="vi-VN" sz="4400" b="0" i="0" smtClean="0">
                        <a:effectLst/>
                        <a:latin typeface="Cambria Math"/>
                        <a:ea typeface="Arial" panose="020B0604020202020204" pitchFamily="34" charset="0"/>
                      </a:rPr>
                      <m:t>=</m:t>
                    </m:r>
                    <m:r>
                      <a:rPr lang="it-IT" sz="4400" b="0" i="0">
                        <a:effectLst/>
                        <a:latin typeface="Cambria Math"/>
                        <a:ea typeface="Arial" panose="020B0604020202020204" pitchFamily="34" charset="0"/>
                      </a:rPr>
                      <m:t>1</m:t>
                    </m:r>
                  </m:oMath>
                </a14:m>
                <a:r>
                  <a:rPr lang="it-IT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4400" b="0" i="0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  <m:t>b</m:t>
                            </m:r>
                          </m:e>
                        </m:acc>
                      </m:e>
                    </m:d>
                    <m:r>
                      <a:rPr lang="it-IT" sz="4400" b="0" i="0">
                        <a:effectLst/>
                        <a:latin typeface="Cambria Math"/>
                        <a:ea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it-IT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4400" b="0" i="0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  <m:t>a</m:t>
                            </m:r>
                          </m:e>
                        </m:acc>
                        <m:r>
                          <a:rPr lang="it-IT" sz="4400" b="0" i="0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4400" b="0" i="0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  <m:t>b</m:t>
                            </m:r>
                          </m:e>
                        </m:acc>
                      </m:e>
                    </m:d>
                    <m:r>
                      <a:rPr lang="it-IT" sz="4400" b="0" i="0">
                        <a:effectLst/>
                        <a:latin typeface="Cambria Math"/>
                        <a:ea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it-IT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4400" b="0" i="0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  <m:t>a</m:t>
                            </m:r>
                          </m:e>
                        </m:acc>
                        <m:r>
                          <a:rPr lang="it-IT" sz="4400" b="0" i="0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  <m:t>−2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4400" b="0" i="0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  <m:t>b</m:t>
                            </m:r>
                          </m:e>
                        </m:acc>
                      </m:e>
                    </m:d>
                    <m:r>
                      <a:rPr lang="it-IT" sz="4400" b="0" i="0">
                        <a:effectLst/>
                        <a:latin typeface="Cambria Math"/>
                        <a:ea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it-IT" sz="4400" b="0" i="0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4400" b="0" i="0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  <m:t>a</m:t>
                            </m:r>
                          </m:e>
                        </m:acc>
                        <m:r>
                          <a:rPr lang="it-IT" sz="4400" b="0" i="0">
                            <a:effectLst/>
                            <a:latin typeface="Cambria Math"/>
                            <a:ea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4400" b="0" i="0">
                                <a:effectLst/>
                                <a:latin typeface="Cambria Math"/>
                                <a:ea typeface="Arial" panose="020B0604020202020204" pitchFamily="34" charset="0"/>
                              </a:rPr>
                              <m:t>b</m:t>
                            </m:r>
                          </m:e>
                        </m:acc>
                      </m:e>
                    </m:d>
                  </m:oMath>
                </a14:m>
                <a:r>
                  <a:rPr lang="it-IT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400" b="0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−6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nl-NL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400" b="0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8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nl-NL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4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</a:t>
                </a:r>
                <a:r>
                  <a:rPr lang="nl-NL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4400" b="0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nl-NL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nl-NL" sz="44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	</a:t>
                </a:r>
                <a:r>
                  <a:rPr lang="nl-NL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4400" b="0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2568" name="Rectangle 322567">
                <a:extLst>
                  <a:ext uri="{FF2B5EF4-FFF2-40B4-BE49-F238E27FC236}">
                    <a16:creationId xmlns:a16="http://schemas.microsoft.com/office/drawing/2014/main" id="{F9EBE0E9-1F71-425A-B375-5743FAED9E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05" y="1386186"/>
                <a:ext cx="22610513" cy="1782796"/>
              </a:xfrm>
              <a:prstGeom prst="rect">
                <a:avLst/>
              </a:prstGeom>
              <a:blipFill>
                <a:blip r:embed="rId2"/>
                <a:stretch>
                  <a:fillRect l="-1078" b="-15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2570" name="Rectangle 322569">
                <a:extLst>
                  <a:ext uri="{FF2B5EF4-FFF2-40B4-BE49-F238E27FC236}">
                    <a16:creationId xmlns:a16="http://schemas.microsoft.com/office/drawing/2014/main" id="{A25ED708-C969-41B5-B3C1-9BA43F0E54F6}"/>
                  </a:ext>
                </a:extLst>
              </p:cNvPr>
              <p:cNvSpPr/>
              <p:nvPr/>
            </p:nvSpPr>
            <p:spPr>
              <a:xfrm>
                <a:off x="599505" y="5616282"/>
                <a:ext cx="22106457" cy="1746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E46C0A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 8.</a:t>
                </a:r>
                <a:r>
                  <a:rPr lang="en-US" sz="44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ΔABC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AB</m:t>
                        </m:r>
                      </m:e>
                    </m:acc>
                    <m:r>
                      <a:rPr lang="en-US" sz="4400" b="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CB</m:t>
                        </m:r>
                      </m:e>
                    </m:acc>
                    <m:r>
                      <a:rPr lang="en-US" sz="4400" b="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AC</m:t>
                        </m:r>
                      </m:e>
                    </m:acc>
                    <m:r>
                      <a:rPr lang="en-US" sz="4400" b="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BC</m:t>
                        </m:r>
                      </m:e>
                    </m:acc>
                    <m:r>
                      <a:rPr lang="en-US" sz="4400" b="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=9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AB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AC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BC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        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  <m:t>.</m:t>
                        </m:r>
                      </m:e>
                    </m:rad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2570" name="Rectangle 322569">
                <a:extLst>
                  <a:ext uri="{FF2B5EF4-FFF2-40B4-BE49-F238E27FC236}">
                    <a16:creationId xmlns:a16="http://schemas.microsoft.com/office/drawing/2014/main" id="{A25ED708-C969-41B5-B3C1-9BA43F0E54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05" y="5616282"/>
                <a:ext cx="22106457" cy="1746568"/>
              </a:xfrm>
              <a:prstGeom prst="rect">
                <a:avLst/>
              </a:prstGeom>
              <a:blipFill>
                <a:blip r:embed="rId3"/>
                <a:stretch>
                  <a:fillRect l="-1103" t="-348" b="-15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2572" name="Rectangle 322571">
                <a:extLst>
                  <a:ext uri="{FF2B5EF4-FFF2-40B4-BE49-F238E27FC236}">
                    <a16:creationId xmlns:a16="http://schemas.microsoft.com/office/drawing/2014/main" id="{5EBB6170-47ED-4BB6-81B3-23082C0789F1}"/>
                  </a:ext>
                </a:extLst>
              </p:cNvPr>
              <p:cNvSpPr/>
              <p:nvPr/>
            </p:nvSpPr>
            <p:spPr>
              <a:xfrm>
                <a:off x="599506" y="7402014"/>
                <a:ext cx="21545854" cy="3273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E46C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9.</a:t>
                </a: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mãn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</m:d>
                    <m:r>
                      <a:rPr lang="en-US" sz="4400" b="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b</m:t>
                            </m:r>
                          </m:e>
                        </m:acc>
                      </m:e>
                    </m:d>
                    <m:r>
                      <a:rPr lang="en-US" sz="4400" b="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</m:t>
                            </m:r>
                          </m:e>
                        </m:acc>
                      </m:e>
                    </m:d>
                    <m:r>
                      <a:rPr lang="en-US" sz="4400" b="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b</m:t>
                            </m:r>
                          </m:e>
                        </m:acc>
                        <m:r>
                          <a:rPr lang="en-US" sz="4400" b="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e>
                    </m:d>
                    <m:r>
                      <a:rPr lang="en-US" sz="4400" b="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a:rPr lang="en-US" sz="4400" b="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4400" b="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en-US" sz="4400" b="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en-US" sz="4400" b="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en-US" sz="4400" b="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a:rPr lang="en-US" sz="4400" b="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a:rPr lang="en-US" sz="4400" b="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29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67</m:t>
                        </m:r>
                      </m:num>
                      <m:den>
                        <m: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18,25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18,25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2572" name="Rectangle 322571">
                <a:extLst>
                  <a:ext uri="{FF2B5EF4-FFF2-40B4-BE49-F238E27FC236}">
                    <a16:creationId xmlns:a16="http://schemas.microsoft.com/office/drawing/2014/main" id="{5EBB6170-47ED-4BB6-81B3-23082C078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06" y="7402014"/>
                <a:ext cx="21545854" cy="3273204"/>
              </a:xfrm>
              <a:prstGeom prst="rect">
                <a:avLst/>
              </a:prstGeom>
              <a:blipFill>
                <a:blip r:embed="rId4"/>
                <a:stretch>
                  <a:fillRect l="-1132" r="-1132" b="-2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2574" name="Rectangle 322573">
                <a:extLst>
                  <a:ext uri="{FF2B5EF4-FFF2-40B4-BE49-F238E27FC236}">
                    <a16:creationId xmlns:a16="http://schemas.microsoft.com/office/drawing/2014/main" id="{1B336C07-72BF-4E6A-8E35-FCE0A979389F}"/>
                  </a:ext>
                </a:extLst>
              </p:cNvPr>
              <p:cNvSpPr/>
              <p:nvPr/>
            </p:nvSpPr>
            <p:spPr>
              <a:xfrm>
                <a:off x="599506" y="10717956"/>
                <a:ext cx="22970552" cy="2189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 err="1">
                    <a:solidFill>
                      <a:srgbClr val="E46C0A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rgbClr val="E46C0A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10. 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ABCD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N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AB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AD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AM</m:t>
                    </m:r>
                    <m:r>
                      <a:rPr lang="en-US" sz="44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x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0≤</m:t>
                        </m:r>
                        <m:r>
                          <m:rPr>
                            <m:sty m:val="p"/>
                          </m:rPr>
                          <a:rPr lang="en-US" sz="44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</m:t>
                        </m:r>
                        <m:r>
                          <a:rPr lang="en-US" sz="44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≤1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DN</m:t>
                    </m:r>
                    <m:r>
                      <a:rPr lang="en-US" sz="44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y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0≤</m:t>
                        </m:r>
                        <m:r>
                          <m:rPr>
                            <m:sty m:val="p"/>
                          </m:rPr>
                          <a:rPr lang="en-US" sz="44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y</m:t>
                        </m:r>
                        <m:r>
                          <a:rPr lang="en-US" sz="44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≤1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mối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x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y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CM</m:t>
                    </m:r>
                    <m:r>
                      <a:rPr lang="en-US" sz="44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44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BN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x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y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x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y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rad>
                    <m: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x</m:t>
                    </m:r>
                    <m: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y</m:t>
                    </m:r>
                    <m: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x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y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rad>
                    <m: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2574" name="Rectangle 322573">
                <a:extLst>
                  <a:ext uri="{FF2B5EF4-FFF2-40B4-BE49-F238E27FC236}">
                    <a16:creationId xmlns:a16="http://schemas.microsoft.com/office/drawing/2014/main" id="{1B336C07-72BF-4E6A-8E35-FCE0A97938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06" y="10717956"/>
                <a:ext cx="22970552" cy="2189510"/>
              </a:xfrm>
              <a:prstGeom prst="rect">
                <a:avLst/>
              </a:prstGeom>
              <a:blipFill>
                <a:blip r:embed="rId5"/>
                <a:stretch>
                  <a:fillRect l="-1062" t="-5292" b="-1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5AB25A-6456-4890-B985-F5C1821CC6B7}"/>
                  </a:ext>
                </a:extLst>
              </p:cNvPr>
              <p:cNvSpPr/>
              <p:nvPr/>
            </p:nvSpPr>
            <p:spPr>
              <a:xfrm>
                <a:off x="599504" y="3348967"/>
                <a:ext cx="22394490" cy="2213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rgbClr val="E46C0A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 7.</a:t>
                </a:r>
                <a:r>
                  <a:rPr lang="vi-VN" sz="44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400" b="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4400" b="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a</m:t>
                            </m:r>
                          </m:e>
                        </m:acc>
                        <m:r>
                          <a:rPr lang="vi-VN" sz="4400" b="0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vi-VN" sz="4400" b="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4400" b="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b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vuông góc với vectơ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400" b="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5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4400" b="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a</m:t>
                            </m:r>
                          </m:e>
                        </m:acc>
                        <m:r>
                          <a:rPr lang="vi-VN" sz="4400" b="0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4400" b="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4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4400" b="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b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4400" b="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a</m:t>
                            </m:r>
                          </m:e>
                        </m:acc>
                      </m:e>
                    </m:d>
                    <m:r>
                      <a:rPr lang="vi-VN" sz="4400" b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4400" b="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b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Khi đó: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vi-VN" sz="4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a</m:t>
                                </m:r>
                              </m:e>
                            </m:acc>
                            <m:r>
                              <a:rPr lang="vi-VN" sz="4400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vi-VN" sz="4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b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vi-VN" sz="4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vi-VN" sz="4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a</m:t>
                                </m:r>
                              </m:e>
                            </m:acc>
                            <m:r>
                              <a:rPr lang="vi-VN" sz="4400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vi-VN" sz="4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b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vi-VN" sz="4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90</m:t>
                    </m:r>
                    <m:r>
                      <a:rPr lang="vi-VN" sz="4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vi-VN" sz="4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a</m:t>
                                </m:r>
                              </m:e>
                            </m:acc>
                            <m:r>
                              <a:rPr lang="vi-VN" sz="4400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vi-VN" sz="4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b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4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4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vi-VN" sz="4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a</m:t>
                                </m:r>
                              </m:e>
                            </m:acc>
                            <m:r>
                              <a:rPr lang="vi-VN" sz="4400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vi-VN" sz="4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b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vi-VN" sz="4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4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4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/>
                        <a:ea typeface="Arial" panose="020B0604020202020204" pitchFamily="34" charset="0"/>
                      </a:rPr>
                      <m:t>.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5AB25A-6456-4890-B985-F5C1821CC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04" y="3348967"/>
                <a:ext cx="22394490" cy="2213683"/>
              </a:xfrm>
              <a:prstGeom prst="rect">
                <a:avLst/>
              </a:prstGeom>
              <a:blipFill>
                <a:blip r:embed="rId6"/>
                <a:stretch>
                  <a:fillRect l="-1089" b="-4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08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8" grpId="0"/>
      <p:bldP spid="322570" grpId="0"/>
      <p:bldP spid="322572" grpId="0"/>
      <p:bldP spid="32257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32880" y="522089"/>
            <a:ext cx="14684250" cy="817880"/>
            <a:chOff x="699603" y="1892299"/>
            <a:chExt cx="14685206" cy="817784"/>
          </a:xfrm>
        </p:grpSpPr>
        <p:sp>
          <p:nvSpPr>
            <p:cNvPr id="3" name="Rounded Rectangle 2"/>
            <p:cNvSpPr/>
            <p:nvPr/>
          </p:nvSpPr>
          <p:spPr>
            <a:xfrm>
              <a:off x="699603" y="1905411"/>
              <a:ext cx="138795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35411" y="1913151"/>
              <a:ext cx="843556" cy="769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3297248" cy="769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BIỂU THỨC TỌA ĐỘ CỦA TÍCH VÔ H</a:t>
              </a:r>
              <a:r>
                <a:rPr lang="vi-VN" sz="44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ƯỚNG</a:t>
              </a:r>
              <a:endParaRPr lang="en-US" sz="44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144"/>
          <p:cNvGrpSpPr/>
          <p:nvPr/>
        </p:nvGrpSpPr>
        <p:grpSpPr>
          <a:xfrm>
            <a:off x="1103562" y="1569110"/>
            <a:ext cx="21897886" cy="4558083"/>
            <a:chOff x="1076414" y="3106247"/>
            <a:chExt cx="21897886" cy="4104456"/>
          </a:xfrm>
        </p:grpSpPr>
        <p:sp>
          <p:nvSpPr>
            <p:cNvPr id="9" name="Rounded Rectangle 8"/>
            <p:cNvSpPr/>
            <p:nvPr/>
          </p:nvSpPr>
          <p:spPr>
            <a:xfrm>
              <a:off x="1312551" y="3491345"/>
              <a:ext cx="21661749" cy="3719358"/>
            </a:xfrm>
            <a:prstGeom prst="roundRect">
              <a:avLst>
                <a:gd name="adj" fmla="val 30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65"/>
            <p:cNvGrpSpPr/>
            <p:nvPr/>
          </p:nvGrpSpPr>
          <p:grpSpPr>
            <a:xfrm>
              <a:off x="1076414" y="3106247"/>
              <a:ext cx="4448211" cy="824978"/>
              <a:chOff x="166396" y="8712046"/>
              <a:chExt cx="4448211" cy="824978"/>
            </a:xfrm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932118" y="8712046"/>
                <a:ext cx="2207656" cy="692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toán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1280729" y="6389089"/>
            <a:ext cx="6172575" cy="940513"/>
            <a:chOff x="2067302" y="5922690"/>
            <a:chExt cx="4230085" cy="940513"/>
          </a:xfrm>
        </p:grpSpPr>
        <p:sp>
          <p:nvSpPr>
            <p:cNvPr id="102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06015" y="6002305"/>
              <a:ext cx="32913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4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105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877F00E-D307-4074-8CB9-A6F24A93866A}"/>
                  </a:ext>
                </a:extLst>
              </p:cNvPr>
              <p:cNvSpPr/>
              <p:nvPr/>
            </p:nvSpPr>
            <p:spPr>
              <a:xfrm>
                <a:off x="1450524" y="2363421"/>
                <a:ext cx="21452030" cy="894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115000"/>
                  </a:lnSpc>
                  <a:spcBef>
                    <a:spcPts val="15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 mặt phẳng tọa độ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</m:e>
                        </m:acc>
                        <m: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e>
                        </m:acc>
                      </m:e>
                    </m:d>
                    <m: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877F00E-D307-4074-8CB9-A6F24A9386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524" y="2363421"/>
                <a:ext cx="21452030" cy="894347"/>
              </a:xfrm>
              <a:prstGeom prst="rect">
                <a:avLst/>
              </a:prstGeom>
              <a:blipFill>
                <a:blip r:embed="rId2"/>
                <a:stretch>
                  <a:fillRect l="-313" b="-32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3D585E3-1CCD-4C99-AA5F-FE6041903610}"/>
                  </a:ext>
                </a:extLst>
              </p:cNvPr>
              <p:cNvSpPr/>
              <p:nvPr/>
            </p:nvSpPr>
            <p:spPr>
              <a:xfrm>
                <a:off x="2471714" y="3302390"/>
                <a:ext cx="4760149" cy="807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Tính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i</m:t>
                            </m:r>
                          </m:e>
                        </m:acc>
                      </m:e>
                      <m:sup>
                        <m: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j</m:t>
                            </m:r>
                          </m:e>
                        </m:acc>
                      </m:e>
                      <m:sup>
                        <m: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i</m:t>
                        </m:r>
                      </m:e>
                    </m:acc>
                    <m: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j</m:t>
                        </m:r>
                      </m:e>
                    </m:acc>
                  </m:oMath>
                </a14:m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3D585E3-1CCD-4C99-AA5F-FE6041903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714" y="3302390"/>
                <a:ext cx="4760149" cy="807657"/>
              </a:xfrm>
              <a:prstGeom prst="rect">
                <a:avLst/>
              </a:prstGeom>
              <a:blipFill>
                <a:blip r:embed="rId3"/>
                <a:stretch>
                  <a:fillRect t="-10606" r="-4225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70C41BC-963B-4D07-A633-41090C5D4B73}"/>
                  </a:ext>
                </a:extLst>
              </p:cNvPr>
              <p:cNvSpPr/>
              <p:nvPr/>
            </p:nvSpPr>
            <p:spPr>
              <a:xfrm>
                <a:off x="3118738" y="4131920"/>
                <a:ext cx="10987303" cy="869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ể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ễ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vecto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theo hai vecto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</m:acc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</m:e>
                    </m:acc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70C41BC-963B-4D07-A633-41090C5D4B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738" y="4131920"/>
                <a:ext cx="10987303" cy="869854"/>
              </a:xfrm>
              <a:prstGeom prst="rect">
                <a:avLst/>
              </a:prstGeom>
              <a:blipFill>
                <a:blip r:embed="rId4"/>
                <a:stretch>
                  <a:fillRect l="-2275" t="-2797" b="-3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37EEFD8-0C55-45FF-AD6B-FB34BFE18358}"/>
                  </a:ext>
                </a:extLst>
              </p:cNvPr>
              <p:cNvSpPr/>
              <p:nvPr/>
            </p:nvSpPr>
            <p:spPr>
              <a:xfrm>
                <a:off x="3134602" y="5072755"/>
                <a:ext cx="6278194" cy="869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c) Tính tích vô hướng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44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37EEFD8-0C55-45FF-AD6B-FB34BFE183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602" y="5072755"/>
                <a:ext cx="6278194" cy="869854"/>
              </a:xfrm>
              <a:prstGeom prst="rect">
                <a:avLst/>
              </a:prstGeom>
              <a:blipFill>
                <a:blip r:embed="rId5"/>
                <a:stretch>
                  <a:fillRect l="-3883" t="-2098" b="-3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bject 70">
                <a:extLst>
                  <a:ext uri="{FF2B5EF4-FFF2-40B4-BE49-F238E27FC236}">
                    <a16:creationId xmlns:a16="http://schemas.microsoft.com/office/drawing/2014/main" id="{499F0E92-3FA6-4AC6-A8A5-EA4D2DB35FEC}"/>
                  </a:ext>
                </a:extLst>
              </p:cNvPr>
              <p:cNvSpPr txBox="1"/>
              <p:nvPr/>
            </p:nvSpPr>
            <p:spPr bwMode="auto">
              <a:xfrm>
                <a:off x="5856090" y="6991911"/>
                <a:ext cx="9738050" cy="95514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E46C0A"/>
                </a:solidFill>
              </a:ln>
            </p:spPr>
            <p:txBody>
              <a:bodyPr>
                <a:noAutofit/>
              </a:bodyPr>
              <a:lstStyle/>
              <a:p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acc>
                      </m:e>
                      <m:sup>
                        <m:r>
                          <a:rPr lang="en-US" sz="44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j</m:t>
                            </m:r>
                          </m:e>
                        </m:acc>
                      </m:e>
                      <m:sup>
                        <m:r>
                          <a:rPr lang="en-US" sz="44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acc>
                    <m:r>
                      <a:rPr lang="en-US" sz="44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sz="44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Object 70">
                <a:extLst>
                  <a:ext uri="{FF2B5EF4-FFF2-40B4-BE49-F238E27FC236}">
                    <a16:creationId xmlns:a16="http://schemas.microsoft.com/office/drawing/2014/main" id="{499F0E92-3FA6-4AC6-A8A5-EA4D2DB35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6090" y="6991911"/>
                <a:ext cx="9738050" cy="955149"/>
              </a:xfrm>
              <a:prstGeom prst="rect">
                <a:avLst/>
              </a:prstGeom>
              <a:blipFill>
                <a:blip r:embed="rId6"/>
                <a:stretch>
                  <a:fillRect l="-2502" t="-11950" b="-10063"/>
                </a:stretch>
              </a:blipFill>
              <a:ln>
                <a:solidFill>
                  <a:srgbClr val="E46C0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A5ECFBB-6B6B-4049-A85C-8D583A715F31}"/>
                  </a:ext>
                </a:extLst>
              </p:cNvPr>
              <p:cNvSpPr/>
              <p:nvPr/>
            </p:nvSpPr>
            <p:spPr>
              <a:xfrm>
                <a:off x="5856089" y="8127071"/>
                <a:ext cx="8330357" cy="86985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E46C0A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4400" b="0" i="1" smtClean="0">
                          <a:latin typeface="Cambria Math"/>
                        </a:rPr>
                        <m:t>)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400" b="0" i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  <m:r>
                        <a:rPr lang="en-US" sz="4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b="0" i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44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400" b="0" i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acc>
                      <m:r>
                        <a:rPr lang="en-US" sz="4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b="0" i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4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400" b="0" i="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acc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;      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400" b="0" i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  <m:r>
                        <a:rPr lang="en-US" sz="4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b="0" i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44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400" b="0" i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acc>
                      <m:r>
                        <a:rPr lang="en-US" sz="4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b="0" i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44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400" b="0" i="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acc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A5ECFBB-6B6B-4049-A85C-8D583A715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89" y="8127071"/>
                <a:ext cx="8330357" cy="8698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E46C0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E6B62C-108F-4A55-BD2D-10E863D108D7}"/>
                  </a:ext>
                </a:extLst>
              </p:cNvPr>
              <p:cNvSpPr/>
              <p:nvPr/>
            </p:nvSpPr>
            <p:spPr>
              <a:xfrm>
                <a:off x="5856089" y="9275626"/>
                <a:ext cx="12192000" cy="8701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E46C0A"/>
                </a:solidFill>
              </a:ln>
            </p:spPr>
            <p:txBody>
              <a:bodyPr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b="0" i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nl-NL" sz="4400" b="0" i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b="0" i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  <m:r>
                      <a:rPr lang="en-US" sz="4400" b="0" i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NL" sz="4400" b="0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4400" b="0" i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nl-NL" sz="4400" b="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nl-NL" sz="4400" b="0" i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acc>
                        <m:r>
                          <a:rPr lang="nl-NL" sz="4400" b="0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4400" b="0" i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nl-NL" sz="44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nl-NL" sz="4400" b="0" i="0">
                                <a:latin typeface="Cambria Math" panose="02040503050406030204" pitchFamily="18" charset="0"/>
                              </a:rPr>
                              <m:t>j</m:t>
                            </m:r>
                          </m:e>
                        </m:acc>
                      </m:e>
                    </m:d>
                    <m:r>
                      <a:rPr lang="nl-NL" sz="4400" b="0" i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4400" b="0" i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nl-NL" sz="4400" b="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nl-NL" sz="4400" b="0" i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acc>
                        <m:r>
                          <a:rPr lang="nl-NL" sz="4400" b="0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4400" b="0" i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nl-NL" sz="44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nl-NL" sz="4400" b="0" i="0">
                                <a:latin typeface="Cambria Math" panose="02040503050406030204" pitchFamily="18" charset="0"/>
                              </a:rPr>
                              <m:t>j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E6B62C-108F-4A55-BD2D-10E863D108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89" y="9275626"/>
                <a:ext cx="12192000" cy="870110"/>
              </a:xfrm>
              <a:prstGeom prst="rect">
                <a:avLst/>
              </a:prstGeom>
              <a:blipFill>
                <a:blip r:embed="rId8"/>
                <a:stretch>
                  <a:fillRect l="-1998" t="-2083" b="-32639"/>
                </a:stretch>
              </a:blipFill>
              <a:ln>
                <a:solidFill>
                  <a:srgbClr val="E46C0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EE615D-B706-470A-B5EE-20ED061AF980}"/>
                  </a:ext>
                </a:extLst>
              </p:cNvPr>
              <p:cNvSpPr/>
              <p:nvPr/>
            </p:nvSpPr>
            <p:spPr>
              <a:xfrm>
                <a:off x="8324766" y="10228312"/>
                <a:ext cx="9723323" cy="82323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E46C0A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4400" b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4400" b="0" i="1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nl-NL" sz="4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4400" b="0" i="1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nl-NL" sz="4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nl-NL" sz="4400" b="0" i="1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</m:acc>
                        </m:e>
                        <m:sup>
                          <m:r>
                            <a:rPr lang="nl-NL" sz="4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4400" b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4400" b="0" i="1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nl-NL" sz="4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4400" b="0" i="1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nl-NL" sz="4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nl-NL" sz="4400" b="0" i="1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</m:acc>
                        </m:e>
                        <m:sup>
                          <m:r>
                            <a:rPr lang="nl-NL" sz="4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4400" b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4400" b="0" i="1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nl-NL" sz="4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4400" b="0" i="1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nl-NL" sz="4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nl-NL" sz="4400" b="0" i="1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acc>
                      <m:r>
                        <a:rPr lang="nl-NL" sz="4400" b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nl-NL" sz="4400" b="0" i="1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acc>
                      <m:r>
                        <a:rPr lang="nl-NL" sz="4400" b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4400" b="0" i="1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nl-NL" sz="4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4400" b="0" i="1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nl-NL" sz="4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nl-NL" sz="4400" b="0" i="1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acc>
                      <m:r>
                        <a:rPr lang="nl-NL" sz="4400" b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nl-NL" sz="4400" b="0" i="1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acc>
                    </m:oMath>
                  </m:oMathPara>
                </a14:m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EE615D-B706-470A-B5EE-20ED061AF9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766" y="10228312"/>
                <a:ext cx="9723323" cy="8232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E46C0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3E9DEDC-EC22-45EC-ACB1-44E727A9F129}"/>
                  </a:ext>
                </a:extLst>
              </p:cNvPr>
              <p:cNvSpPr/>
              <p:nvPr/>
            </p:nvSpPr>
            <p:spPr>
              <a:xfrm>
                <a:off x="8324766" y="11099554"/>
                <a:ext cx="3791551" cy="80791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E46C0A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b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4400" b="0" i="1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nl-NL" sz="4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4400" b="0" i="1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nl-NL" sz="4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4400" b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4400" b="0" i="1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nl-NL" sz="4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4400" b="0" i="1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nl-NL" sz="4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3E9DEDC-EC22-45EC-ACB1-44E727A9F1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766" y="11099554"/>
                <a:ext cx="3791551" cy="807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E46C0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9" grpId="0"/>
      <p:bldP spid="70" grpId="0"/>
      <p:bldP spid="71" grpId="0" animBg="1"/>
      <p:bldP spid="33" grpId="0" animBg="1"/>
      <p:bldP spid="36" grpId="0" animBg="1"/>
      <p:bldP spid="8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1606130" y="5863900"/>
            <a:ext cx="7023633" cy="940513"/>
            <a:chOff x="2067302" y="5922690"/>
            <a:chExt cx="4230085" cy="940513"/>
          </a:xfrm>
        </p:grpSpPr>
        <p:sp>
          <p:nvSpPr>
            <p:cNvPr id="102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06015" y="6002305"/>
              <a:ext cx="32913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Nhận xét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4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105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267F594-8483-43A0-AF13-8D96C1664650}"/>
              </a:ext>
            </a:extLst>
          </p:cNvPr>
          <p:cNvGrpSpPr/>
          <p:nvPr/>
        </p:nvGrpSpPr>
        <p:grpSpPr>
          <a:xfrm>
            <a:off x="1388004" y="1746226"/>
            <a:ext cx="21897886" cy="3642871"/>
            <a:chOff x="1388004" y="3073913"/>
            <a:chExt cx="21897886" cy="3642871"/>
          </a:xfrm>
        </p:grpSpPr>
        <p:grpSp>
          <p:nvGrpSpPr>
            <p:cNvPr id="61" name="Group 144">
              <a:extLst>
                <a:ext uri="{FF2B5EF4-FFF2-40B4-BE49-F238E27FC236}">
                  <a16:creationId xmlns:a16="http://schemas.microsoft.com/office/drawing/2014/main" id="{C391AEBB-0E62-44A0-AB4B-0C4F2EB32FBD}"/>
                </a:ext>
              </a:extLst>
            </p:cNvPr>
            <p:cNvGrpSpPr/>
            <p:nvPr/>
          </p:nvGrpSpPr>
          <p:grpSpPr>
            <a:xfrm>
              <a:off x="1388004" y="3094019"/>
              <a:ext cx="21897886" cy="3622765"/>
              <a:chOff x="1076414" y="2956245"/>
              <a:chExt cx="21897886" cy="4254458"/>
            </a:xfrm>
          </p:grpSpPr>
          <p:sp>
            <p:nvSpPr>
              <p:cNvPr id="63" name="Rounded Rectangle 37">
                <a:extLst>
                  <a:ext uri="{FF2B5EF4-FFF2-40B4-BE49-F238E27FC236}">
                    <a16:creationId xmlns:a16="http://schemas.microsoft.com/office/drawing/2014/main" id="{166FB816-43E9-498C-B7AF-8FFCB60EA543}"/>
                  </a:ext>
                </a:extLst>
              </p:cNvPr>
              <p:cNvSpPr/>
              <p:nvPr/>
            </p:nvSpPr>
            <p:spPr>
              <a:xfrm>
                <a:off x="1312551" y="3491345"/>
                <a:ext cx="21661749" cy="3719358"/>
              </a:xfrm>
              <a:prstGeom prst="roundRect">
                <a:avLst>
                  <a:gd name="adj" fmla="val 477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4" name="Group 65">
                <a:extLst>
                  <a:ext uri="{FF2B5EF4-FFF2-40B4-BE49-F238E27FC236}">
                    <a16:creationId xmlns:a16="http://schemas.microsoft.com/office/drawing/2014/main" id="{B7496478-94B4-4D06-A2AB-AE7DE888B947}"/>
                  </a:ext>
                </a:extLst>
              </p:cNvPr>
              <p:cNvGrpSpPr/>
              <p:nvPr/>
            </p:nvGrpSpPr>
            <p:grpSpPr>
              <a:xfrm>
                <a:off x="1076414" y="2956245"/>
                <a:ext cx="10624289" cy="974980"/>
                <a:chOff x="166396" y="8562044"/>
                <a:chExt cx="10624289" cy="974980"/>
              </a:xfrm>
            </p:grpSpPr>
            <p:sp>
              <p:nvSpPr>
                <p:cNvPr id="67" name="Freeform 20">
                  <a:extLst>
                    <a:ext uri="{FF2B5EF4-FFF2-40B4-BE49-F238E27FC236}">
                      <a16:creationId xmlns:a16="http://schemas.microsoft.com/office/drawing/2014/main" id="{7841A784-0F6C-4971-A235-DF8C1CFFC0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522" y="8562044"/>
                  <a:ext cx="10406163" cy="974980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78CF84B7-7948-48A5-A2DB-029BA83E9F82}"/>
                    </a:ext>
                  </a:extLst>
                </p:cNvPr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71" name="Freeform 45">
                    <a:extLst>
                      <a:ext uri="{FF2B5EF4-FFF2-40B4-BE49-F238E27FC236}">
                        <a16:creationId xmlns:a16="http://schemas.microsoft.com/office/drawing/2014/main" id="{F6011F7C-C760-4E72-856C-BFF5ADBF08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2" name="Freeform 46">
                    <a:extLst>
                      <a:ext uri="{FF2B5EF4-FFF2-40B4-BE49-F238E27FC236}">
                        <a16:creationId xmlns:a16="http://schemas.microsoft.com/office/drawing/2014/main" id="{1DF9DFE4-118C-45AA-AF00-3C4776A590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3" name="Freeform 47">
                    <a:extLst>
                      <a:ext uri="{FF2B5EF4-FFF2-40B4-BE49-F238E27FC236}">
                        <a16:creationId xmlns:a16="http://schemas.microsoft.com/office/drawing/2014/main" id="{BF125CCF-B671-4112-8CB9-C88EA7FBF8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4" name="Freeform 48">
                    <a:extLst>
                      <a:ext uri="{FF2B5EF4-FFF2-40B4-BE49-F238E27FC236}">
                        <a16:creationId xmlns:a16="http://schemas.microsoft.com/office/drawing/2014/main" id="{0C741E44-AFB2-4F6C-911E-46612DAEE94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5" name="Freeform 49">
                    <a:extLst>
                      <a:ext uri="{FF2B5EF4-FFF2-40B4-BE49-F238E27FC236}">
                        <a16:creationId xmlns:a16="http://schemas.microsoft.com/office/drawing/2014/main" id="{DA497C0C-1CBD-4C07-A52C-DEE0E8F11C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6" name="Freeform 50">
                    <a:extLst>
                      <a:ext uri="{FF2B5EF4-FFF2-40B4-BE49-F238E27FC236}">
                        <a16:creationId xmlns:a16="http://schemas.microsoft.com/office/drawing/2014/main" id="{A5FF8E07-12C9-49FA-B024-1FAAAE24F6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" name="Freeform 51">
                    <a:extLst>
                      <a:ext uri="{FF2B5EF4-FFF2-40B4-BE49-F238E27FC236}">
                        <a16:creationId xmlns:a16="http://schemas.microsoft.com/office/drawing/2014/main" id="{9C6ABBFB-1BF2-4159-9C4B-43654CEFED8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8" name="Freeform 52">
                    <a:extLst>
                      <a:ext uri="{FF2B5EF4-FFF2-40B4-BE49-F238E27FC236}">
                        <a16:creationId xmlns:a16="http://schemas.microsoft.com/office/drawing/2014/main" id="{EB7B2F0E-7C8D-4087-8A1D-9D7AF32DDCC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9" name="Rectangle 53">
                    <a:extLst>
                      <a:ext uri="{FF2B5EF4-FFF2-40B4-BE49-F238E27FC236}">
                        <a16:creationId xmlns:a16="http://schemas.microsoft.com/office/drawing/2014/main" id="{115A69DF-5E8A-4AA0-AE7D-54D93CEBAD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0" name="Rectangle 54">
                    <a:extLst>
                      <a:ext uri="{FF2B5EF4-FFF2-40B4-BE49-F238E27FC236}">
                        <a16:creationId xmlns:a16="http://schemas.microsoft.com/office/drawing/2014/main" id="{C88A2E7D-DCE6-4362-B95D-E06CE9D08C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1" name="Freeform 55">
                    <a:extLst>
                      <a:ext uri="{FF2B5EF4-FFF2-40B4-BE49-F238E27FC236}">
                        <a16:creationId xmlns:a16="http://schemas.microsoft.com/office/drawing/2014/main" id="{64B0C0D3-23F6-4057-9946-56CE1760D0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2" name="Freeform 56">
                    <a:extLst>
                      <a:ext uri="{FF2B5EF4-FFF2-40B4-BE49-F238E27FC236}">
                        <a16:creationId xmlns:a16="http://schemas.microsoft.com/office/drawing/2014/main" id="{4A7B400C-0AA3-49E8-9689-DC0B7B130E3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40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14CAD96-04E2-4D86-9E9E-B9DD01DBBA04}"/>
                </a:ext>
              </a:extLst>
            </p:cNvPr>
            <p:cNvSpPr txBox="1"/>
            <p:nvPr/>
          </p:nvSpPr>
          <p:spPr>
            <a:xfrm>
              <a:off x="1797773" y="3073913"/>
              <a:ext cx="8425383" cy="808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629920" algn="just">
                <a:lnSpc>
                  <a:spcPct val="115000"/>
                </a:lnSpc>
                <a:spcAft>
                  <a:spcPts val="0"/>
                </a:spcAft>
              </a:pPr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Biểu thức tọa độ tích vô hướng</a:t>
              </a:r>
              <a:endParaRPr lang="en-US" sz="44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41C42DF-3591-41B5-90EE-49554696DE6D}"/>
                  </a:ext>
                </a:extLst>
              </p:cNvPr>
              <p:cNvSpPr/>
              <p:nvPr/>
            </p:nvSpPr>
            <p:spPr>
              <a:xfrm>
                <a:off x="1064065" y="2696784"/>
                <a:ext cx="22199649" cy="2173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 mặt phẳng tọa độ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O</m:t>
                        </m:r>
                        <m: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i</m:t>
                            </m:r>
                          </m:e>
                        </m:acc>
                        <m: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j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</m:t>
                        </m:r>
                      </m:e>
                    </m:acc>
                    <m: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b</m:t>
                        </m:r>
                      </m:e>
                    </m:acc>
                    <m: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 đó: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</m:t>
                    </m:r>
                    <m:borderBox>
                      <m:borderBox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borderBox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a</m:t>
                            </m:r>
                          </m:e>
                        </m:acc>
                        <m: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b</m:t>
                            </m:r>
                          </m:e>
                        </m:acc>
                        <m: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borderBox>
                  </m:oMath>
                </a14:m>
                <a:endParaRPr lang="en-US" sz="44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41C42DF-3591-41B5-90EE-49554696DE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065" y="2696784"/>
                <a:ext cx="22199649" cy="2173800"/>
              </a:xfrm>
              <a:prstGeom prst="rect">
                <a:avLst/>
              </a:prstGeom>
              <a:blipFill>
                <a:blip r:embed="rId3"/>
                <a:stretch>
                  <a:fillRect b="-5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627C16A-C00C-4CA1-81EF-4D46B219F224}"/>
                  </a:ext>
                </a:extLst>
              </p:cNvPr>
              <p:cNvSpPr/>
              <p:nvPr/>
            </p:nvSpPr>
            <p:spPr>
              <a:xfrm>
                <a:off x="1606130" y="6810855"/>
                <a:ext cx="21810965" cy="111812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115000"/>
                  </a:lnSpc>
                  <a:spcBef>
                    <a:spcPts val="15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vuông góc với nhau khi và chỉ khi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4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=0.</m:t>
                        </m:r>
                      </m:e>
                    </m:borderBox>
                  </m:oMath>
                </a14:m>
                <a:endParaRPr lang="en-US" sz="4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627C16A-C00C-4CA1-81EF-4D46B219F2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130" y="6810855"/>
                <a:ext cx="21810965" cy="1118127"/>
              </a:xfrm>
              <a:prstGeom prst="rect">
                <a:avLst/>
              </a:prstGeom>
              <a:blipFill>
                <a:blip r:embed="rId4"/>
                <a:stretch>
                  <a:fillRect l="-279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">
            <a:extLst>
              <a:ext uri="{FF2B5EF4-FFF2-40B4-BE49-F238E27FC236}">
                <a16:creationId xmlns:a16="http://schemas.microsoft.com/office/drawing/2014/main" id="{F72CFBBC-56B8-448F-A815-C92AEB165D27}"/>
              </a:ext>
            </a:extLst>
          </p:cNvPr>
          <p:cNvGrpSpPr/>
          <p:nvPr/>
        </p:nvGrpSpPr>
        <p:grpSpPr>
          <a:xfrm>
            <a:off x="532880" y="522089"/>
            <a:ext cx="14684250" cy="817880"/>
            <a:chOff x="699603" y="1892299"/>
            <a:chExt cx="14685206" cy="817784"/>
          </a:xfrm>
        </p:grpSpPr>
        <p:sp>
          <p:nvSpPr>
            <p:cNvPr id="60" name="Rounded Rectangle 2">
              <a:extLst>
                <a:ext uri="{FF2B5EF4-FFF2-40B4-BE49-F238E27FC236}">
                  <a16:creationId xmlns:a16="http://schemas.microsoft.com/office/drawing/2014/main" id="{FD193224-431E-48AF-86D9-69B07A005E90}"/>
                </a:ext>
              </a:extLst>
            </p:cNvPr>
            <p:cNvSpPr/>
            <p:nvPr/>
          </p:nvSpPr>
          <p:spPr>
            <a:xfrm>
              <a:off x="699603" y="1905411"/>
              <a:ext cx="138795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D09CC21-3E74-49D2-B570-B1E589997775}"/>
                </a:ext>
              </a:extLst>
            </p:cNvPr>
            <p:cNvSpPr txBox="1"/>
            <p:nvPr/>
          </p:nvSpPr>
          <p:spPr>
            <a:xfrm>
              <a:off x="935411" y="1913151"/>
              <a:ext cx="843556" cy="769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F5A5B05-8CBE-4AAD-A379-0D55C7C2371B}"/>
                </a:ext>
              </a:extLst>
            </p:cNvPr>
            <p:cNvSpPr txBox="1"/>
            <p:nvPr/>
          </p:nvSpPr>
          <p:spPr>
            <a:xfrm>
              <a:off x="2087561" y="1892299"/>
              <a:ext cx="13297248" cy="769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BIỂU THỨC TỌA ĐỘ CỦA TÍCH VÔ H</a:t>
              </a:r>
              <a:r>
                <a:rPr lang="vi-VN" sz="44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ƯỚNG</a:t>
              </a:r>
              <a:endParaRPr lang="en-US" sz="44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B905C9C-7E39-402B-B238-70078A96697C}"/>
              </a:ext>
            </a:extLst>
          </p:cNvPr>
          <p:cNvGrpSpPr/>
          <p:nvPr/>
        </p:nvGrpSpPr>
        <p:grpSpPr>
          <a:xfrm>
            <a:off x="1607618" y="10963250"/>
            <a:ext cx="20733572" cy="2096443"/>
            <a:chOff x="1334143" y="6279139"/>
            <a:chExt cx="20733572" cy="1870434"/>
          </a:xfrm>
        </p:grpSpPr>
        <p:sp>
          <p:nvSpPr>
            <p:cNvPr id="69" name="Rounded Rectangle 52">
              <a:extLst>
                <a:ext uri="{FF2B5EF4-FFF2-40B4-BE49-F238E27FC236}">
                  <a16:creationId xmlns:a16="http://schemas.microsoft.com/office/drawing/2014/main" id="{11313355-02A3-484C-9CAE-EE1811A9A390}"/>
                </a:ext>
              </a:extLst>
            </p:cNvPr>
            <p:cNvSpPr/>
            <p:nvPr/>
          </p:nvSpPr>
          <p:spPr>
            <a:xfrm>
              <a:off x="1335890" y="6495161"/>
              <a:ext cx="20731825" cy="165441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0" name="Group 60">
              <a:extLst>
                <a:ext uri="{FF2B5EF4-FFF2-40B4-BE49-F238E27FC236}">
                  <a16:creationId xmlns:a16="http://schemas.microsoft.com/office/drawing/2014/main" id="{DB04C0AD-1C15-4968-9497-66C92DA009FC}"/>
                </a:ext>
              </a:extLst>
            </p:cNvPr>
            <p:cNvGrpSpPr/>
            <p:nvPr/>
          </p:nvGrpSpPr>
          <p:grpSpPr>
            <a:xfrm>
              <a:off x="1334143" y="6279139"/>
              <a:ext cx="3666638" cy="781564"/>
              <a:chOff x="1224541" y="6305967"/>
              <a:chExt cx="3568118" cy="982685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38766CC1-A72C-4074-8A8D-10071AA4BAF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11530" y="5307522"/>
                <a:ext cx="965854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32E1E1C-B08D-4447-B4DF-38B488A1BD90}"/>
                  </a:ext>
                </a:extLst>
              </p:cNvPr>
              <p:cNvSpPr txBox="1"/>
              <p:nvPr/>
            </p:nvSpPr>
            <p:spPr>
              <a:xfrm>
                <a:off x="2296331" y="6305967"/>
                <a:ext cx="1965826" cy="967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Round Diagonal Corner Rectangle 58">
                <a:extLst>
                  <a:ext uri="{FF2B5EF4-FFF2-40B4-BE49-F238E27FC236}">
                    <a16:creationId xmlns:a16="http://schemas.microsoft.com/office/drawing/2014/main" id="{32D41B5A-8BF2-42E7-9EF3-66A5B9F4F5F8}"/>
                  </a:ext>
                </a:extLst>
              </p:cNvPr>
              <p:cNvSpPr/>
              <p:nvPr/>
            </p:nvSpPr>
            <p:spPr>
              <a:xfrm flipV="1">
                <a:off x="1224541" y="6322798"/>
                <a:ext cx="903517" cy="95061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Freeform 15">
                <a:extLst>
                  <a:ext uri="{FF2B5EF4-FFF2-40B4-BE49-F238E27FC236}">
                    <a16:creationId xmlns:a16="http://schemas.microsoft.com/office/drawing/2014/main" id="{7775FD59-B28D-4D5B-9EF4-A6FA48D64A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0" name="Group 54">
            <a:extLst>
              <a:ext uri="{FF2B5EF4-FFF2-40B4-BE49-F238E27FC236}">
                <a16:creationId xmlns:a16="http://schemas.microsoft.com/office/drawing/2014/main" id="{84ECD0C2-8961-4A1A-B870-55F6DC7D8B72}"/>
              </a:ext>
            </a:extLst>
          </p:cNvPr>
          <p:cNvGrpSpPr/>
          <p:nvPr/>
        </p:nvGrpSpPr>
        <p:grpSpPr>
          <a:xfrm>
            <a:off x="1607618" y="8154938"/>
            <a:ext cx="20731825" cy="2299211"/>
            <a:chOff x="1268078" y="3405486"/>
            <a:chExt cx="20168458" cy="1992085"/>
          </a:xfrm>
        </p:grpSpPr>
        <p:sp>
          <p:nvSpPr>
            <p:cNvPr id="91" name="Rounded Rectangle 61">
              <a:extLst>
                <a:ext uri="{FF2B5EF4-FFF2-40B4-BE49-F238E27FC236}">
                  <a16:creationId xmlns:a16="http://schemas.microsoft.com/office/drawing/2014/main" id="{F8E192D0-6B5C-409D-A4FF-BC2A45D6FCAE}"/>
                </a:ext>
              </a:extLst>
            </p:cNvPr>
            <p:cNvSpPr/>
            <p:nvPr/>
          </p:nvSpPr>
          <p:spPr>
            <a:xfrm>
              <a:off x="1268078" y="3790951"/>
              <a:ext cx="20168458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2" name="Group 67">
              <a:extLst>
                <a:ext uri="{FF2B5EF4-FFF2-40B4-BE49-F238E27FC236}">
                  <a16:creationId xmlns:a16="http://schemas.microsoft.com/office/drawing/2014/main" id="{6176D5B7-291E-422A-A0F6-C2DE33DC3EAC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93" name="Freeform 20">
                <a:extLst>
                  <a:ext uri="{FF2B5EF4-FFF2-40B4-BE49-F238E27FC236}">
                    <a16:creationId xmlns:a16="http://schemas.microsoft.com/office/drawing/2014/main" id="{DD3767CD-3CC1-403D-A421-4E963C0905F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4A39EFB-0D7D-4D81-B104-3D35A0B8EAAD}"/>
                  </a:ext>
                </a:extLst>
              </p:cNvPr>
              <p:cNvSpPr txBox="1"/>
              <p:nvPr/>
            </p:nvSpPr>
            <p:spPr>
              <a:xfrm>
                <a:off x="2250670" y="3581441"/>
                <a:ext cx="1888797" cy="572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dụ 1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5" name="Group 70">
                <a:extLst>
                  <a:ext uri="{FF2B5EF4-FFF2-40B4-BE49-F238E27FC236}">
                    <a16:creationId xmlns:a16="http://schemas.microsoft.com/office/drawing/2014/main" id="{318A6A2D-CB44-446A-8A95-00A5A24F370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7B00FFC-DC5D-49D9-9983-249C02918AF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Freeform 13">
                  <a:extLst>
                    <a:ext uri="{FF2B5EF4-FFF2-40B4-BE49-F238E27FC236}">
                      <a16:creationId xmlns:a16="http://schemas.microsoft.com/office/drawing/2014/main" id="{D3322D48-53B5-45D4-ABAE-37338AB0EF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Freeform 14">
                  <a:extLst>
                    <a:ext uri="{FF2B5EF4-FFF2-40B4-BE49-F238E27FC236}">
                      <a16:creationId xmlns:a16="http://schemas.microsoft.com/office/drawing/2014/main" id="{F6F750C5-E8E9-4453-A3A6-9B34425CDA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Freeform 15">
                  <a:extLst>
                    <a:ext uri="{FF2B5EF4-FFF2-40B4-BE49-F238E27FC236}">
                      <a16:creationId xmlns:a16="http://schemas.microsoft.com/office/drawing/2014/main" id="{007A34D2-836C-41E5-B466-7F486490C9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Freeform 16">
                  <a:extLst>
                    <a:ext uri="{FF2B5EF4-FFF2-40B4-BE49-F238E27FC236}">
                      <a16:creationId xmlns:a16="http://schemas.microsoft.com/office/drawing/2014/main" id="{D72A6D82-39B2-4312-8C65-8267CB3F5F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Freeform 17">
                  <a:extLst>
                    <a:ext uri="{FF2B5EF4-FFF2-40B4-BE49-F238E27FC236}">
                      <a16:creationId xmlns:a16="http://schemas.microsoft.com/office/drawing/2014/main" id="{D70B32EE-969C-4F31-828C-0724A8671F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1" name="Freeform 18">
                  <a:extLst>
                    <a:ext uri="{FF2B5EF4-FFF2-40B4-BE49-F238E27FC236}">
                      <a16:creationId xmlns:a16="http://schemas.microsoft.com/office/drawing/2014/main" id="{D85AC971-7C82-4585-8CEF-3090B02E85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2" name="Freeform 19">
                  <a:extLst>
                    <a:ext uri="{FF2B5EF4-FFF2-40B4-BE49-F238E27FC236}">
                      <a16:creationId xmlns:a16="http://schemas.microsoft.com/office/drawing/2014/main" id="{48EF8199-0580-41DB-9A80-C55638AD43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" name="Freeform 20">
                  <a:extLst>
                    <a:ext uri="{FF2B5EF4-FFF2-40B4-BE49-F238E27FC236}">
                      <a16:creationId xmlns:a16="http://schemas.microsoft.com/office/drawing/2014/main" id="{F294E0AB-BFEE-4218-A2C9-8F87CC551E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" name="Freeform 21">
                  <a:extLst>
                    <a:ext uri="{FF2B5EF4-FFF2-40B4-BE49-F238E27FC236}">
                      <a16:creationId xmlns:a16="http://schemas.microsoft.com/office/drawing/2014/main" id="{B96AF070-AD43-49F1-98E1-1E6561723B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5" name="Freeform 22">
                  <a:extLst>
                    <a:ext uri="{FF2B5EF4-FFF2-40B4-BE49-F238E27FC236}">
                      <a16:creationId xmlns:a16="http://schemas.microsoft.com/office/drawing/2014/main" id="{A4E3322B-C8B9-4F00-8489-CAC44D9F88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6" name="Freeform 23">
                  <a:extLst>
                    <a:ext uri="{FF2B5EF4-FFF2-40B4-BE49-F238E27FC236}">
                      <a16:creationId xmlns:a16="http://schemas.microsoft.com/office/drawing/2014/main" id="{1645065E-8CDC-473F-BB3E-EB39BA22AD3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Freeform 24">
                  <a:extLst>
                    <a:ext uri="{FF2B5EF4-FFF2-40B4-BE49-F238E27FC236}">
                      <a16:creationId xmlns:a16="http://schemas.microsoft.com/office/drawing/2014/main" id="{6EA19A85-8F2D-419F-9C36-65BE73025B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8" name="Freeform 25">
                  <a:extLst>
                    <a:ext uri="{FF2B5EF4-FFF2-40B4-BE49-F238E27FC236}">
                      <a16:creationId xmlns:a16="http://schemas.microsoft.com/office/drawing/2014/main" id="{5AC62476-7393-4054-8770-81B2AF66A3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" name="Freeform 26">
                  <a:extLst>
                    <a:ext uri="{FF2B5EF4-FFF2-40B4-BE49-F238E27FC236}">
                      <a16:creationId xmlns:a16="http://schemas.microsoft.com/office/drawing/2014/main" id="{764A9920-CEE2-4CF5-9E40-748A1B6FC6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0" name="Freeform 27">
                  <a:extLst>
                    <a:ext uri="{FF2B5EF4-FFF2-40B4-BE49-F238E27FC236}">
                      <a16:creationId xmlns:a16="http://schemas.microsoft.com/office/drawing/2014/main" id="{B2F2DA12-1195-4176-B8F6-27AF7B8592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" name="Freeform 28">
                  <a:extLst>
                    <a:ext uri="{FF2B5EF4-FFF2-40B4-BE49-F238E27FC236}">
                      <a16:creationId xmlns:a16="http://schemas.microsoft.com/office/drawing/2014/main" id="{0A73B8CF-1F24-4740-A9F5-AB0D9E4DAF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29">
                  <a:extLst>
                    <a:ext uri="{FF2B5EF4-FFF2-40B4-BE49-F238E27FC236}">
                      <a16:creationId xmlns:a16="http://schemas.microsoft.com/office/drawing/2014/main" id="{0B921A30-8038-4CE3-81EA-B170625C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30">
                  <a:extLst>
                    <a:ext uri="{FF2B5EF4-FFF2-40B4-BE49-F238E27FC236}">
                      <a16:creationId xmlns:a16="http://schemas.microsoft.com/office/drawing/2014/main" id="{2327D33E-8564-4149-9CA9-2824931F4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Freeform 31">
                  <a:extLst>
                    <a:ext uri="{FF2B5EF4-FFF2-40B4-BE49-F238E27FC236}">
                      <a16:creationId xmlns:a16="http://schemas.microsoft.com/office/drawing/2014/main" id="{C4FBA2B8-A43D-42CF-839A-091581106B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Freeform 32">
                  <a:extLst>
                    <a:ext uri="{FF2B5EF4-FFF2-40B4-BE49-F238E27FC236}">
                      <a16:creationId xmlns:a16="http://schemas.microsoft.com/office/drawing/2014/main" id="{AFE6BDA6-3A62-4BFA-B099-F04BDA5610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Freeform 33">
                  <a:extLst>
                    <a:ext uri="{FF2B5EF4-FFF2-40B4-BE49-F238E27FC236}">
                      <a16:creationId xmlns:a16="http://schemas.microsoft.com/office/drawing/2014/main" id="{E8B4CF14-CE2F-4BB5-A7AA-9E200A0679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Freeform 34">
                  <a:extLst>
                    <a:ext uri="{FF2B5EF4-FFF2-40B4-BE49-F238E27FC236}">
                      <a16:creationId xmlns:a16="http://schemas.microsoft.com/office/drawing/2014/main" id="{1ED3AB45-5615-4ED6-8C69-52E00B6BE4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8" name="Freeform 35">
                  <a:extLst>
                    <a:ext uri="{FF2B5EF4-FFF2-40B4-BE49-F238E27FC236}">
                      <a16:creationId xmlns:a16="http://schemas.microsoft.com/office/drawing/2014/main" id="{F6A5D1AD-276F-476A-A9F3-F6A7D54B3F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9" name="Freeform 36">
                  <a:extLst>
                    <a:ext uri="{FF2B5EF4-FFF2-40B4-BE49-F238E27FC236}">
                      <a16:creationId xmlns:a16="http://schemas.microsoft.com/office/drawing/2014/main" id="{E5A0ABD0-75C0-4C11-9C57-D0DD3DF4F5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47D6DF1A-9087-461D-AD60-FD173A775626}"/>
                  </a:ext>
                </a:extLst>
              </p:cNvPr>
              <p:cNvSpPr/>
              <p:nvPr/>
            </p:nvSpPr>
            <p:spPr>
              <a:xfrm>
                <a:off x="3669781" y="8571441"/>
                <a:ext cx="18421347" cy="1788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59903">
                  <a:lnSpc>
                    <a:spcPct val="115000"/>
                  </a:lnSpc>
                </a:pP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Oxy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</m:t>
                        </m:r>
                      </m:e>
                    </m:acc>
                    <m: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2;3</m:t>
                        </m:r>
                      </m:e>
                    </m:d>
                    <m: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b</m:t>
                        </m:r>
                      </m:e>
                    </m:acc>
                    <m: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1259903">
                  <a:lnSpc>
                    <a:spcPct val="115000"/>
                  </a:lnSpc>
                </a:pP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tỏ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</m:t>
                        </m:r>
                      </m:e>
                    </m:acc>
                    <m: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47D6DF1A-9087-461D-AD60-FD173A7756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781" y="8571441"/>
                <a:ext cx="18421347" cy="1788823"/>
              </a:xfrm>
              <a:prstGeom prst="rect">
                <a:avLst/>
              </a:prstGeom>
              <a:blipFill>
                <a:blip r:embed="rId5"/>
                <a:stretch>
                  <a:fillRect b="-15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1" name="Object 150">
            <a:extLst>
              <a:ext uri="{FF2B5EF4-FFF2-40B4-BE49-F238E27FC236}">
                <a16:creationId xmlns:a16="http://schemas.microsoft.com/office/drawing/2014/main" id="{4E918B4C-6939-4ED4-BDF3-891A9E98D2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700390"/>
              </p:ext>
            </p:extLst>
          </p:nvPr>
        </p:nvGraphicFramePr>
        <p:xfrm>
          <a:off x="5421610" y="8400371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094" name="Equation" r:id="rId6" imgW="126720" imgH="190440" progId="Equation.DSMT4">
                  <p:embed/>
                </p:oleObj>
              </mc:Choice>
              <mc:Fallback>
                <p:oleObj name="Equation" r:id="rId6" imgW="12672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EBE03BA-4D54-4515-A2DF-ACAB3F703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21610" y="8400371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F7B1769A-6F2C-4080-A2FE-B1D36120CBEE}"/>
                  </a:ext>
                </a:extLst>
              </p:cNvPr>
              <p:cNvSpPr/>
              <p:nvPr/>
            </p:nvSpPr>
            <p:spPr>
              <a:xfrm>
                <a:off x="6897822" y="11478302"/>
                <a:ext cx="7567008" cy="8940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=2.(−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3)+3.2</m:t>
                    </m:r>
                    <m: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F7B1769A-6F2C-4080-A2FE-B1D36120CB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822" y="11478302"/>
                <a:ext cx="7567008" cy="894091"/>
              </a:xfrm>
              <a:prstGeom prst="rect">
                <a:avLst/>
              </a:prstGeom>
              <a:blipFill>
                <a:blip r:embed="rId8"/>
                <a:stretch>
                  <a:fillRect l="-3304" r="-2256" b="-3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6F8A05BA-011E-47CC-AA48-DC2B3707AC99}"/>
                  </a:ext>
                </a:extLst>
              </p:cNvPr>
              <p:cNvSpPr/>
              <p:nvPr/>
            </p:nvSpPr>
            <p:spPr>
              <a:xfrm>
                <a:off x="14699617" y="11502283"/>
                <a:ext cx="2777555" cy="87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</m:t>
                        </m:r>
                      </m:e>
                    </m:acc>
                    <m: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6F8A05BA-011E-47CC-AA48-DC2B3707AC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9617" y="11502283"/>
                <a:ext cx="2777555" cy="870110"/>
              </a:xfrm>
              <a:prstGeom prst="rect">
                <a:avLst/>
              </a:prstGeom>
              <a:blipFill>
                <a:blip r:embed="rId9"/>
                <a:stretch>
                  <a:fillRect l="-8772" t="-2797" r="-4605" b="-3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6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 animBg="1"/>
      <p:bldP spid="150" grpId="0"/>
      <p:bldP spid="152" grpId="0"/>
      <p:bldP spid="1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grpSp>
        <p:nvGrpSpPr>
          <p:cNvPr id="100" name="Group 4">
            <a:extLst>
              <a:ext uri="{FF2B5EF4-FFF2-40B4-BE49-F238E27FC236}">
                <a16:creationId xmlns:a16="http://schemas.microsoft.com/office/drawing/2014/main" id="{B7DD0113-2AE0-435A-A572-51D4F3FBB4F3}"/>
              </a:ext>
            </a:extLst>
          </p:cNvPr>
          <p:cNvGrpSpPr/>
          <p:nvPr/>
        </p:nvGrpSpPr>
        <p:grpSpPr>
          <a:xfrm>
            <a:off x="532880" y="522089"/>
            <a:ext cx="14684250" cy="817880"/>
            <a:chOff x="699603" y="1892299"/>
            <a:chExt cx="14685206" cy="817784"/>
          </a:xfrm>
        </p:grpSpPr>
        <p:sp>
          <p:nvSpPr>
            <p:cNvPr id="101" name="Rounded Rectangle 2">
              <a:extLst>
                <a:ext uri="{FF2B5EF4-FFF2-40B4-BE49-F238E27FC236}">
                  <a16:creationId xmlns:a16="http://schemas.microsoft.com/office/drawing/2014/main" id="{A3817017-16BC-47A8-81FE-D95C6273D8D2}"/>
                </a:ext>
              </a:extLst>
            </p:cNvPr>
            <p:cNvSpPr/>
            <p:nvPr/>
          </p:nvSpPr>
          <p:spPr>
            <a:xfrm>
              <a:off x="699603" y="1905411"/>
              <a:ext cx="138795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2D03DDD-0FBA-496F-8E97-8E888B0497D5}"/>
                </a:ext>
              </a:extLst>
            </p:cNvPr>
            <p:cNvSpPr txBox="1"/>
            <p:nvPr/>
          </p:nvSpPr>
          <p:spPr>
            <a:xfrm>
              <a:off x="935411" y="1913151"/>
              <a:ext cx="843556" cy="769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D84DC58-75D1-4E1D-96A2-04B0DB52E46F}"/>
                </a:ext>
              </a:extLst>
            </p:cNvPr>
            <p:cNvSpPr txBox="1"/>
            <p:nvPr/>
          </p:nvSpPr>
          <p:spPr>
            <a:xfrm>
              <a:off x="2087561" y="1892299"/>
              <a:ext cx="13297248" cy="769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BIỂU THỨC TỌA ĐỘ CỦA TÍCH VÔ H</a:t>
              </a:r>
              <a:r>
                <a:rPr lang="vi-VN" sz="44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ƯỚNG</a:t>
              </a:r>
              <a:endParaRPr lang="en-US" sz="44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A3C66F8-8BDB-43E7-9202-A5C70468F82F}"/>
              </a:ext>
            </a:extLst>
          </p:cNvPr>
          <p:cNvGrpSpPr/>
          <p:nvPr/>
        </p:nvGrpSpPr>
        <p:grpSpPr>
          <a:xfrm>
            <a:off x="1307163" y="4444066"/>
            <a:ext cx="21123348" cy="4222985"/>
            <a:chOff x="924610" y="6066704"/>
            <a:chExt cx="21123348" cy="3620584"/>
          </a:xfrm>
        </p:grpSpPr>
        <p:sp>
          <p:nvSpPr>
            <p:cNvPr id="105" name="Rounded Rectangle 52">
              <a:extLst>
                <a:ext uri="{FF2B5EF4-FFF2-40B4-BE49-F238E27FC236}">
                  <a16:creationId xmlns:a16="http://schemas.microsoft.com/office/drawing/2014/main" id="{E1D9EA1B-C97F-498F-A4AF-FFFBDCA8752F}"/>
                </a:ext>
              </a:extLst>
            </p:cNvPr>
            <p:cNvSpPr/>
            <p:nvPr/>
          </p:nvSpPr>
          <p:spPr>
            <a:xfrm>
              <a:off x="926365" y="6305948"/>
              <a:ext cx="21121593" cy="338134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Freeform 20">
              <a:extLst>
                <a:ext uri="{FF2B5EF4-FFF2-40B4-BE49-F238E27FC236}">
                  <a16:creationId xmlns:a16="http://schemas.microsoft.com/office/drawing/2014/main" id="{3E443011-3414-4F8B-A971-AEA10F0A0EB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80416" y="4916912"/>
              <a:ext cx="764199" cy="309482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657F104-7AB2-441B-8453-86105BC9991C}"/>
                </a:ext>
              </a:extLst>
            </p:cNvPr>
            <p:cNvSpPr txBox="1"/>
            <p:nvPr/>
          </p:nvSpPr>
          <p:spPr>
            <a:xfrm>
              <a:off x="2031604" y="6066704"/>
              <a:ext cx="20201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ound Diagonal Corner Rectangle 58">
              <a:extLst>
                <a:ext uri="{FF2B5EF4-FFF2-40B4-BE49-F238E27FC236}">
                  <a16:creationId xmlns:a16="http://schemas.microsoft.com/office/drawing/2014/main" id="{E3E30B52-5219-40C5-8223-A1F3F0A16424}"/>
                </a:ext>
              </a:extLst>
            </p:cNvPr>
            <p:cNvSpPr/>
            <p:nvPr/>
          </p:nvSpPr>
          <p:spPr>
            <a:xfrm flipV="1">
              <a:off x="924610" y="6082227"/>
              <a:ext cx="933194" cy="764198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Freeform 15">
              <a:extLst>
                <a:ext uri="{FF2B5EF4-FFF2-40B4-BE49-F238E27FC236}">
                  <a16:creationId xmlns:a16="http://schemas.microsoft.com/office/drawing/2014/main" id="{92C8B9AA-478B-4F51-BC37-79C0371D56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9738" y="6148636"/>
              <a:ext cx="518388" cy="627514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4" tIns="45717" rIns="91434" bIns="45717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" name="Group 54">
            <a:extLst>
              <a:ext uri="{FF2B5EF4-FFF2-40B4-BE49-F238E27FC236}">
                <a16:creationId xmlns:a16="http://schemas.microsoft.com/office/drawing/2014/main" id="{4E10B036-BC1A-433B-AAAB-640BC20EC1F7}"/>
              </a:ext>
            </a:extLst>
          </p:cNvPr>
          <p:cNvGrpSpPr/>
          <p:nvPr/>
        </p:nvGrpSpPr>
        <p:grpSpPr>
          <a:xfrm>
            <a:off x="1247578" y="1458194"/>
            <a:ext cx="21121593" cy="2465597"/>
            <a:chOff x="1268078" y="3405486"/>
            <a:chExt cx="20416673" cy="2131582"/>
          </a:xfrm>
        </p:grpSpPr>
        <p:sp>
          <p:nvSpPr>
            <p:cNvPr id="111" name="Rounded Rectangle 61">
              <a:extLst>
                <a:ext uri="{FF2B5EF4-FFF2-40B4-BE49-F238E27FC236}">
                  <a16:creationId xmlns:a16="http://schemas.microsoft.com/office/drawing/2014/main" id="{E5FE60BA-F6C0-4BBC-8965-5FC3B8BFB435}"/>
                </a:ext>
              </a:extLst>
            </p:cNvPr>
            <p:cNvSpPr/>
            <p:nvPr/>
          </p:nvSpPr>
          <p:spPr>
            <a:xfrm>
              <a:off x="1268078" y="3790951"/>
              <a:ext cx="20416673" cy="174611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2" name="Group 67">
              <a:extLst>
                <a:ext uri="{FF2B5EF4-FFF2-40B4-BE49-F238E27FC236}">
                  <a16:creationId xmlns:a16="http://schemas.microsoft.com/office/drawing/2014/main" id="{2F67A055-46A4-4BF9-B9C7-60B9F4605B1D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3" name="Freeform 20">
                <a:extLst>
                  <a:ext uri="{FF2B5EF4-FFF2-40B4-BE49-F238E27FC236}">
                    <a16:creationId xmlns:a16="http://schemas.microsoft.com/office/drawing/2014/main" id="{12705BF0-8B8C-4C6A-ABA7-E32285AD8CF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8649D4AB-835E-4E5C-A9F3-B12843D5058E}"/>
                  </a:ext>
                </a:extLst>
              </p:cNvPr>
              <p:cNvSpPr txBox="1"/>
              <p:nvPr/>
            </p:nvSpPr>
            <p:spPr>
              <a:xfrm>
                <a:off x="2250670" y="3613368"/>
                <a:ext cx="1876759" cy="568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dụ 2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5" name="Group 70">
                <a:extLst>
                  <a:ext uri="{FF2B5EF4-FFF2-40B4-BE49-F238E27FC236}">
                    <a16:creationId xmlns:a16="http://schemas.microsoft.com/office/drawing/2014/main" id="{9EE2A6CB-2466-48D6-9365-828BD36E4F59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3D1531C8-2862-43E5-8A50-887627E13818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" name="Freeform 13">
                  <a:extLst>
                    <a:ext uri="{FF2B5EF4-FFF2-40B4-BE49-F238E27FC236}">
                      <a16:creationId xmlns:a16="http://schemas.microsoft.com/office/drawing/2014/main" id="{A8A5A95D-EC9B-43AE-B9AD-13D3B3DD45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8" name="Freeform 14">
                  <a:extLst>
                    <a:ext uri="{FF2B5EF4-FFF2-40B4-BE49-F238E27FC236}">
                      <a16:creationId xmlns:a16="http://schemas.microsoft.com/office/drawing/2014/main" id="{443B0BA1-37C9-4827-9E78-11E3C974DD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9" name="Freeform 15">
                  <a:extLst>
                    <a:ext uri="{FF2B5EF4-FFF2-40B4-BE49-F238E27FC236}">
                      <a16:creationId xmlns:a16="http://schemas.microsoft.com/office/drawing/2014/main" id="{A691346C-70E4-4AC0-883E-006170C3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0" name="Freeform 16">
                  <a:extLst>
                    <a:ext uri="{FF2B5EF4-FFF2-40B4-BE49-F238E27FC236}">
                      <a16:creationId xmlns:a16="http://schemas.microsoft.com/office/drawing/2014/main" id="{AB0087E2-236E-4E26-A569-EDC01EA4CC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1" name="Freeform 17">
                  <a:extLst>
                    <a:ext uri="{FF2B5EF4-FFF2-40B4-BE49-F238E27FC236}">
                      <a16:creationId xmlns:a16="http://schemas.microsoft.com/office/drawing/2014/main" id="{57FF8A71-E7EB-4D3E-B48B-21DA96FBA4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2" name="Freeform 18">
                  <a:extLst>
                    <a:ext uri="{FF2B5EF4-FFF2-40B4-BE49-F238E27FC236}">
                      <a16:creationId xmlns:a16="http://schemas.microsoft.com/office/drawing/2014/main" id="{3ACA463E-B0A9-40C1-AC5D-9F84C86227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3" name="Freeform 19">
                  <a:extLst>
                    <a:ext uri="{FF2B5EF4-FFF2-40B4-BE49-F238E27FC236}">
                      <a16:creationId xmlns:a16="http://schemas.microsoft.com/office/drawing/2014/main" id="{F2D4DB92-9FCB-4A4C-A1A6-7E2CA17C7E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4" name="Freeform 20">
                  <a:extLst>
                    <a:ext uri="{FF2B5EF4-FFF2-40B4-BE49-F238E27FC236}">
                      <a16:creationId xmlns:a16="http://schemas.microsoft.com/office/drawing/2014/main" id="{8D2746C2-DF19-475F-AF20-ECD6B766B8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5" name="Freeform 21">
                  <a:extLst>
                    <a:ext uri="{FF2B5EF4-FFF2-40B4-BE49-F238E27FC236}">
                      <a16:creationId xmlns:a16="http://schemas.microsoft.com/office/drawing/2014/main" id="{179A88A9-8CDA-48E9-BCF6-BC678B37D07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6" name="Freeform 22">
                  <a:extLst>
                    <a:ext uri="{FF2B5EF4-FFF2-40B4-BE49-F238E27FC236}">
                      <a16:creationId xmlns:a16="http://schemas.microsoft.com/office/drawing/2014/main" id="{836B8559-FF47-42AE-8F40-5D20C97387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7" name="Freeform 23">
                  <a:extLst>
                    <a:ext uri="{FF2B5EF4-FFF2-40B4-BE49-F238E27FC236}">
                      <a16:creationId xmlns:a16="http://schemas.microsoft.com/office/drawing/2014/main" id="{C05D9DFC-43C4-4C90-B6EB-19BBEFE18F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8" name="Freeform 24">
                  <a:extLst>
                    <a:ext uri="{FF2B5EF4-FFF2-40B4-BE49-F238E27FC236}">
                      <a16:creationId xmlns:a16="http://schemas.microsoft.com/office/drawing/2014/main" id="{FF8CBFCF-039A-4076-972B-5594EDDFB1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9" name="Freeform 25">
                  <a:extLst>
                    <a:ext uri="{FF2B5EF4-FFF2-40B4-BE49-F238E27FC236}">
                      <a16:creationId xmlns:a16="http://schemas.microsoft.com/office/drawing/2014/main" id="{87BE6992-823B-4CBE-9216-C4D8AEE053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Freeform 26">
                  <a:extLst>
                    <a:ext uri="{FF2B5EF4-FFF2-40B4-BE49-F238E27FC236}">
                      <a16:creationId xmlns:a16="http://schemas.microsoft.com/office/drawing/2014/main" id="{9370DD15-B2CF-467E-8295-B32AF31C6A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1" name="Freeform 27">
                  <a:extLst>
                    <a:ext uri="{FF2B5EF4-FFF2-40B4-BE49-F238E27FC236}">
                      <a16:creationId xmlns:a16="http://schemas.microsoft.com/office/drawing/2014/main" id="{9BAB1476-B303-44FA-AE8B-614686A385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2" name="Freeform 28">
                  <a:extLst>
                    <a:ext uri="{FF2B5EF4-FFF2-40B4-BE49-F238E27FC236}">
                      <a16:creationId xmlns:a16="http://schemas.microsoft.com/office/drawing/2014/main" id="{94206183-EEF9-461C-A23B-6EB9A5BC28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" name="Freeform 29">
                  <a:extLst>
                    <a:ext uri="{FF2B5EF4-FFF2-40B4-BE49-F238E27FC236}">
                      <a16:creationId xmlns:a16="http://schemas.microsoft.com/office/drawing/2014/main" id="{2BD18C9E-DD5C-4931-802B-5434909CD4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" name="Freeform 30">
                  <a:extLst>
                    <a:ext uri="{FF2B5EF4-FFF2-40B4-BE49-F238E27FC236}">
                      <a16:creationId xmlns:a16="http://schemas.microsoft.com/office/drawing/2014/main" id="{BA59B0F0-4B7F-4C53-8412-2DF443CCFF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5" name="Freeform 31">
                  <a:extLst>
                    <a:ext uri="{FF2B5EF4-FFF2-40B4-BE49-F238E27FC236}">
                      <a16:creationId xmlns:a16="http://schemas.microsoft.com/office/drawing/2014/main" id="{B29D514A-BF49-4412-A20D-3B0DA46484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6" name="Freeform 32">
                  <a:extLst>
                    <a:ext uri="{FF2B5EF4-FFF2-40B4-BE49-F238E27FC236}">
                      <a16:creationId xmlns:a16="http://schemas.microsoft.com/office/drawing/2014/main" id="{7868E14C-F4AF-46F4-80EB-7A0EAC1B4D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Freeform 33">
                  <a:extLst>
                    <a:ext uri="{FF2B5EF4-FFF2-40B4-BE49-F238E27FC236}">
                      <a16:creationId xmlns:a16="http://schemas.microsoft.com/office/drawing/2014/main" id="{69996D36-C7E7-4EE6-8341-5F8ED41110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8" name="Freeform 34">
                  <a:extLst>
                    <a:ext uri="{FF2B5EF4-FFF2-40B4-BE49-F238E27FC236}">
                      <a16:creationId xmlns:a16="http://schemas.microsoft.com/office/drawing/2014/main" id="{BEA526E2-F2F5-45A7-8DC3-0C91E9A3BD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" name="Freeform 35">
                  <a:extLst>
                    <a:ext uri="{FF2B5EF4-FFF2-40B4-BE49-F238E27FC236}">
                      <a16:creationId xmlns:a16="http://schemas.microsoft.com/office/drawing/2014/main" id="{8C91FEE2-7B7E-45B2-8958-45A7CB95EA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0" name="Freeform 36">
                  <a:extLst>
                    <a:ext uri="{FF2B5EF4-FFF2-40B4-BE49-F238E27FC236}">
                      <a16:creationId xmlns:a16="http://schemas.microsoft.com/office/drawing/2014/main" id="{F8233492-F6AC-4A35-AF80-39E087CC12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59827B46-F25D-4FFF-A0E2-BE06314D7E38}"/>
                  </a:ext>
                </a:extLst>
              </p:cNvPr>
              <p:cNvSpPr/>
              <p:nvPr/>
            </p:nvSpPr>
            <p:spPr>
              <a:xfrm>
                <a:off x="4240287" y="2101596"/>
                <a:ext cx="16500498" cy="1660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 mặt phẳng tọa độ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Oxy</m:t>
                    </m:r>
                  </m:oMath>
                </a14:m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cho bai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2;4</m:t>
                        </m:r>
                      </m:e>
                    </m:d>
                    <m: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B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1;2</m:t>
                        </m:r>
                      </m:e>
                    </m:d>
                    <m: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6;2</m:t>
                        </m:r>
                      </m:e>
                    </m:d>
                  </m:oMath>
                </a14:m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Chứng minh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AB</m:t>
                        </m:r>
                      </m:e>
                    </m:acc>
                    <m: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AC</m:t>
                        </m:r>
                      </m:e>
                    </m:acc>
                  </m:oMath>
                </a14:m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59827B46-F25D-4FFF-A0E2-BE06314D7E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287" y="2101596"/>
                <a:ext cx="16500498" cy="1660839"/>
              </a:xfrm>
              <a:prstGeom prst="rect">
                <a:avLst/>
              </a:prstGeom>
              <a:blipFill>
                <a:blip r:embed="rId3"/>
                <a:stretch>
                  <a:fillRect t="-5147" b="-17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C00DCD7E-399A-4BD1-AABF-70DF9B948F54}"/>
                  </a:ext>
                </a:extLst>
              </p:cNvPr>
              <p:cNvSpPr/>
              <p:nvPr/>
            </p:nvSpPr>
            <p:spPr>
              <a:xfrm>
                <a:off x="7306807" y="6162354"/>
                <a:ext cx="10121610" cy="882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  <m: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e>
                    </m:acc>
                    <m: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.4+</m:t>
                    </m:r>
                    <m:d>
                      <m:d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C00DCD7E-399A-4BD1-AABF-70DF9B948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807" y="6162354"/>
                <a:ext cx="10121610" cy="882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AC116A79-4EF7-43A9-9E54-AADE0081140A}"/>
                  </a:ext>
                </a:extLst>
              </p:cNvPr>
              <p:cNvSpPr/>
              <p:nvPr/>
            </p:nvSpPr>
            <p:spPr>
              <a:xfrm>
                <a:off x="5722631" y="4950031"/>
                <a:ext cx="9344866" cy="882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400" b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400" b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ó: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  <m:r>
                      <a:rPr lang="en-US" sz="4400" b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e>
                    </m:acc>
                    <m:r>
                      <a:rPr lang="en-US" sz="4400" b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400" b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AC116A79-4EF7-43A9-9E54-AADE008114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631" y="4950031"/>
                <a:ext cx="9344866" cy="882165"/>
              </a:xfrm>
              <a:prstGeom prst="rect">
                <a:avLst/>
              </a:prstGeom>
              <a:blipFill>
                <a:blip r:embed="rId5"/>
                <a:stretch>
                  <a:fillRect l="-2674" t="-690" b="-3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DC9F5C-F3E4-4BA9-A596-550EF1FF5DE9}"/>
                  </a:ext>
                </a:extLst>
              </p:cNvPr>
              <p:cNvSpPr/>
              <p:nvPr/>
            </p:nvSpPr>
            <p:spPr>
              <a:xfrm>
                <a:off x="5722631" y="7446428"/>
                <a:ext cx="3422925" cy="1098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1590">
                  <a:lnSpc>
                    <a:spcPct val="115000"/>
                  </a:lnSpc>
                  <a:spcAft>
                    <a:spcPts val="1000"/>
                  </a:spcAft>
                  <a:tabLst>
                    <a:tab pos="2159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400" b="0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4400" b="0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400" b="0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4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AB</m:t>
                          </m:r>
                        </m:e>
                      </m:acc>
                      <m:r>
                        <a:rPr lang="en-US" sz="4400" b="0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4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AC</m:t>
                          </m:r>
                        </m:e>
                      </m:acc>
                    </m:oMath>
                  </m:oMathPara>
                </a14:m>
                <a:endParaRPr lang="en-US" sz="4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DC9F5C-F3E4-4BA9-A596-550EF1FF5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631" y="7446428"/>
                <a:ext cx="3422925" cy="10988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2" grpId="0"/>
      <p:bldP spid="143" grpId="0"/>
      <p:bldP spid="1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D42ED7B-0A7C-4F75-99F7-A5893427D000}"/>
              </a:ext>
            </a:extLst>
          </p:cNvPr>
          <p:cNvGrpSpPr/>
          <p:nvPr/>
        </p:nvGrpSpPr>
        <p:grpSpPr>
          <a:xfrm>
            <a:off x="1679626" y="5202610"/>
            <a:ext cx="20935249" cy="3312368"/>
            <a:chOff x="2059571" y="7757394"/>
            <a:chExt cx="20935249" cy="3312368"/>
          </a:xfrm>
        </p:grpSpPr>
        <p:sp>
          <p:nvSpPr>
            <p:cNvPr id="80" name="Rounded Rectangle 61">
              <a:extLst>
                <a:ext uri="{FF2B5EF4-FFF2-40B4-BE49-F238E27FC236}">
                  <a16:creationId xmlns:a16="http://schemas.microsoft.com/office/drawing/2014/main" id="{C6210A1A-F70C-444F-AA92-B14AFD27F431}"/>
                </a:ext>
              </a:extLst>
            </p:cNvPr>
            <p:cNvSpPr/>
            <p:nvPr/>
          </p:nvSpPr>
          <p:spPr>
            <a:xfrm>
              <a:off x="2059572" y="8335922"/>
              <a:ext cx="20935248" cy="27338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1" name="Group 67">
              <a:extLst>
                <a:ext uri="{FF2B5EF4-FFF2-40B4-BE49-F238E27FC236}">
                  <a16:creationId xmlns:a16="http://schemas.microsoft.com/office/drawing/2014/main" id="{39235B2D-E23F-42B7-A357-34F552349306}"/>
                </a:ext>
              </a:extLst>
            </p:cNvPr>
            <p:cNvGrpSpPr/>
            <p:nvPr/>
          </p:nvGrpSpPr>
          <p:grpSpPr>
            <a:xfrm>
              <a:off x="2059571" y="7757394"/>
              <a:ext cx="4342779" cy="1045616"/>
              <a:chOff x="1311958" y="3405486"/>
              <a:chExt cx="4224768" cy="940513"/>
            </a:xfrm>
          </p:grpSpPr>
          <p:sp>
            <p:nvSpPr>
              <p:cNvPr id="82" name="Freeform 20">
                <a:extLst>
                  <a:ext uri="{FF2B5EF4-FFF2-40B4-BE49-F238E27FC236}">
                    <a16:creationId xmlns:a16="http://schemas.microsoft.com/office/drawing/2014/main" id="{A1B059BA-7F66-48D4-B0F6-7C5AD39B2DD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8003" y="2184464"/>
                <a:ext cx="793396" cy="346405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14E6461-51BD-4F56-93B4-CF0207FA52BB}"/>
                  </a:ext>
                </a:extLst>
              </p:cNvPr>
              <p:cNvSpPr txBox="1"/>
              <p:nvPr/>
            </p:nvSpPr>
            <p:spPr>
              <a:xfrm>
                <a:off x="2250670" y="3527166"/>
                <a:ext cx="3148827" cy="692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Chứng minh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4" name="Group 70">
                <a:extLst>
                  <a:ext uri="{FF2B5EF4-FFF2-40B4-BE49-F238E27FC236}">
                    <a16:creationId xmlns:a16="http://schemas.microsoft.com/office/drawing/2014/main" id="{F1CE518E-C434-439A-ADDE-900012B3DCA2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CFAF6FF-E423-49A1-9E4F-57B0E063A778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13">
                  <a:extLst>
                    <a:ext uri="{FF2B5EF4-FFF2-40B4-BE49-F238E27FC236}">
                      <a16:creationId xmlns:a16="http://schemas.microsoft.com/office/drawing/2014/main" id="{6A1156C3-57CC-4F69-9BD6-5F39E82E61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14">
                  <a:extLst>
                    <a:ext uri="{FF2B5EF4-FFF2-40B4-BE49-F238E27FC236}">
                      <a16:creationId xmlns:a16="http://schemas.microsoft.com/office/drawing/2014/main" id="{1BDD3408-156A-48DD-8E93-567554A406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15">
                  <a:extLst>
                    <a:ext uri="{FF2B5EF4-FFF2-40B4-BE49-F238E27FC236}">
                      <a16:creationId xmlns:a16="http://schemas.microsoft.com/office/drawing/2014/main" id="{CE1E7C57-F531-4006-8902-99F20BD87A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16">
                  <a:extLst>
                    <a:ext uri="{FF2B5EF4-FFF2-40B4-BE49-F238E27FC236}">
                      <a16:creationId xmlns:a16="http://schemas.microsoft.com/office/drawing/2014/main" id="{39211009-554F-4347-8098-D557A168A1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17">
                  <a:extLst>
                    <a:ext uri="{FF2B5EF4-FFF2-40B4-BE49-F238E27FC236}">
                      <a16:creationId xmlns:a16="http://schemas.microsoft.com/office/drawing/2014/main" id="{5FE38092-EAA7-4352-884B-246ACA88C4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18">
                  <a:extLst>
                    <a:ext uri="{FF2B5EF4-FFF2-40B4-BE49-F238E27FC236}">
                      <a16:creationId xmlns:a16="http://schemas.microsoft.com/office/drawing/2014/main" id="{3348B502-E137-4F9E-A008-CA19609E4C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Freeform 19">
                  <a:extLst>
                    <a:ext uri="{FF2B5EF4-FFF2-40B4-BE49-F238E27FC236}">
                      <a16:creationId xmlns:a16="http://schemas.microsoft.com/office/drawing/2014/main" id="{E3DCED55-DB41-4441-BF74-B2043B7A36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Freeform 20">
                  <a:extLst>
                    <a:ext uri="{FF2B5EF4-FFF2-40B4-BE49-F238E27FC236}">
                      <a16:creationId xmlns:a16="http://schemas.microsoft.com/office/drawing/2014/main" id="{61DB5D20-36C4-4888-A645-78D24BA231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Freeform 21">
                  <a:extLst>
                    <a:ext uri="{FF2B5EF4-FFF2-40B4-BE49-F238E27FC236}">
                      <a16:creationId xmlns:a16="http://schemas.microsoft.com/office/drawing/2014/main" id="{7C318EB1-D699-49CE-BD89-37663BAA9D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Freeform 22">
                  <a:extLst>
                    <a:ext uri="{FF2B5EF4-FFF2-40B4-BE49-F238E27FC236}">
                      <a16:creationId xmlns:a16="http://schemas.microsoft.com/office/drawing/2014/main" id="{AFC0F2C5-261F-4098-9B72-B9345D865F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Freeform 23">
                  <a:extLst>
                    <a:ext uri="{FF2B5EF4-FFF2-40B4-BE49-F238E27FC236}">
                      <a16:creationId xmlns:a16="http://schemas.microsoft.com/office/drawing/2014/main" id="{55EE84BF-C7A7-4D34-8DC9-4AD5FF1CA9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Freeform 24">
                  <a:extLst>
                    <a:ext uri="{FF2B5EF4-FFF2-40B4-BE49-F238E27FC236}">
                      <a16:creationId xmlns:a16="http://schemas.microsoft.com/office/drawing/2014/main" id="{5A484BDA-F454-4A97-8ED6-B566AAE11C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Freeform 25">
                  <a:extLst>
                    <a:ext uri="{FF2B5EF4-FFF2-40B4-BE49-F238E27FC236}">
                      <a16:creationId xmlns:a16="http://schemas.microsoft.com/office/drawing/2014/main" id="{B96DAFC0-713E-4954-A225-6F0BD79E8A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Freeform 26">
                  <a:extLst>
                    <a:ext uri="{FF2B5EF4-FFF2-40B4-BE49-F238E27FC236}">
                      <a16:creationId xmlns:a16="http://schemas.microsoft.com/office/drawing/2014/main" id="{7FF995A6-905D-4753-B767-71433A473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Freeform 27">
                  <a:extLst>
                    <a:ext uri="{FF2B5EF4-FFF2-40B4-BE49-F238E27FC236}">
                      <a16:creationId xmlns:a16="http://schemas.microsoft.com/office/drawing/2014/main" id="{374E9972-0296-40AA-8414-7BC395722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Freeform 28">
                  <a:extLst>
                    <a:ext uri="{FF2B5EF4-FFF2-40B4-BE49-F238E27FC236}">
                      <a16:creationId xmlns:a16="http://schemas.microsoft.com/office/drawing/2014/main" id="{83BCB597-7FF3-4A8D-BADF-CE65CE077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Freeform 29">
                  <a:extLst>
                    <a:ext uri="{FF2B5EF4-FFF2-40B4-BE49-F238E27FC236}">
                      <a16:creationId xmlns:a16="http://schemas.microsoft.com/office/drawing/2014/main" id="{FFFF697F-8ABD-482C-BC0F-054C78CEDF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Freeform 30">
                  <a:extLst>
                    <a:ext uri="{FF2B5EF4-FFF2-40B4-BE49-F238E27FC236}">
                      <a16:creationId xmlns:a16="http://schemas.microsoft.com/office/drawing/2014/main" id="{F59AA8F7-7EE2-43BB-A7F3-2FB04E4A80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Freeform 31">
                  <a:extLst>
                    <a:ext uri="{FF2B5EF4-FFF2-40B4-BE49-F238E27FC236}">
                      <a16:creationId xmlns:a16="http://schemas.microsoft.com/office/drawing/2014/main" id="{17DD21FC-E647-41B0-B3A0-9AA58720D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Freeform 32">
                  <a:extLst>
                    <a:ext uri="{FF2B5EF4-FFF2-40B4-BE49-F238E27FC236}">
                      <a16:creationId xmlns:a16="http://schemas.microsoft.com/office/drawing/2014/main" id="{A455BD9E-41A7-4ABD-B8C8-324E55C06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Freeform 33">
                  <a:extLst>
                    <a:ext uri="{FF2B5EF4-FFF2-40B4-BE49-F238E27FC236}">
                      <a16:creationId xmlns:a16="http://schemas.microsoft.com/office/drawing/2014/main" id="{406B8B70-90A9-4392-8464-B4369AA2F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" name="Freeform 34">
                  <a:extLst>
                    <a:ext uri="{FF2B5EF4-FFF2-40B4-BE49-F238E27FC236}">
                      <a16:creationId xmlns:a16="http://schemas.microsoft.com/office/drawing/2014/main" id="{23A4AB0D-F992-4E63-A2ED-D485CAE707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Freeform 35">
                  <a:extLst>
                    <a:ext uri="{FF2B5EF4-FFF2-40B4-BE49-F238E27FC236}">
                      <a16:creationId xmlns:a16="http://schemas.microsoft.com/office/drawing/2014/main" id="{3C0C1993-095E-4370-84D9-BF73614462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Freeform 36">
                  <a:extLst>
                    <a:ext uri="{FF2B5EF4-FFF2-40B4-BE49-F238E27FC236}">
                      <a16:creationId xmlns:a16="http://schemas.microsoft.com/office/drawing/2014/main" id="{1E35C8BE-10D6-45BE-A3B8-0064F29A68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2" name="Group 4"/>
          <p:cNvGrpSpPr/>
          <p:nvPr/>
        </p:nvGrpSpPr>
        <p:grpSpPr>
          <a:xfrm>
            <a:off x="637255" y="738113"/>
            <a:ext cx="6623956" cy="817469"/>
            <a:chOff x="803985" y="1892299"/>
            <a:chExt cx="6624387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803985" y="1905000"/>
              <a:ext cx="126929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54284" y="1913523"/>
              <a:ext cx="811494" cy="769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5340810" cy="769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ỨNG DỤNG</a:t>
              </a:r>
              <a:endParaRPr lang="en-US" sz="44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144"/>
          <p:cNvGrpSpPr/>
          <p:nvPr/>
        </p:nvGrpSpPr>
        <p:grpSpPr>
          <a:xfrm>
            <a:off x="1463602" y="2754338"/>
            <a:ext cx="21016475" cy="2325723"/>
            <a:chOff x="1076414" y="3106247"/>
            <a:chExt cx="21952579" cy="1970190"/>
          </a:xfrm>
        </p:grpSpPr>
        <p:sp>
          <p:nvSpPr>
            <p:cNvPr id="40" name="Rounded Rectangle 39"/>
            <p:cNvSpPr/>
            <p:nvPr/>
          </p:nvSpPr>
          <p:spPr>
            <a:xfrm>
              <a:off x="1312551" y="3442481"/>
              <a:ext cx="21716442" cy="1633956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65"/>
            <p:cNvGrpSpPr/>
            <p:nvPr/>
          </p:nvGrpSpPr>
          <p:grpSpPr>
            <a:xfrm>
              <a:off x="1076414" y="3106247"/>
              <a:ext cx="4448211" cy="824978"/>
              <a:chOff x="166396" y="8712046"/>
              <a:chExt cx="4448211" cy="824978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5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932118" y="8712046"/>
                <a:ext cx="2821704" cy="8242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Công thức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25AA9F3-7445-4201-8A18-A766ACB4B39A}"/>
              </a:ext>
            </a:extLst>
          </p:cNvPr>
          <p:cNvGrpSpPr/>
          <p:nvPr/>
        </p:nvGrpSpPr>
        <p:grpSpPr>
          <a:xfrm>
            <a:off x="644526" y="1668464"/>
            <a:ext cx="5737067" cy="872959"/>
            <a:chOff x="644526" y="2493651"/>
            <a:chExt cx="5737067" cy="872959"/>
          </a:xfrm>
        </p:grpSpPr>
        <p:grpSp>
          <p:nvGrpSpPr>
            <p:cNvPr id="6" name="Group 5"/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30660" y="2795826"/>
                <a:ext cx="46679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39B5B7-3DB5-4ACB-ABD6-761CF63F0177}"/>
                </a:ext>
              </a:extLst>
            </p:cNvPr>
            <p:cNvSpPr/>
            <p:nvPr/>
          </p:nvSpPr>
          <p:spPr>
            <a:xfrm>
              <a:off x="2020143" y="2493651"/>
              <a:ext cx="4361450" cy="8086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400" b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Độ dài của vectơ</a:t>
              </a:r>
              <a:endParaRPr lang="en-US" sz="4400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BEA347-8B13-4D48-9EE4-E1F312C294C7}"/>
                  </a:ext>
                </a:extLst>
              </p:cNvPr>
              <p:cNvSpPr/>
              <p:nvPr/>
            </p:nvSpPr>
            <p:spPr>
              <a:xfrm>
                <a:off x="3479826" y="3316442"/>
                <a:ext cx="18689464" cy="1338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115000"/>
                  </a:lnSpc>
                  <a:spcBef>
                    <a:spcPts val="15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4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4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c: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44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</m:acc>
                          </m:e>
                        </m:d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4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a:rPr lang="en-US" sz="44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44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4400" b="0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4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4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a:rPr lang="en-US" sz="44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44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e>
                    </m:borderBox>
                  </m:oMath>
                </a14:m>
                <a:endParaRPr lang="en-US" sz="4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BEA347-8B13-4D48-9EE4-E1F312C294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826" y="3316442"/>
                <a:ext cx="18689464" cy="1338123"/>
              </a:xfrm>
              <a:prstGeom prst="rect">
                <a:avLst/>
              </a:prstGeom>
              <a:blipFill>
                <a:blip r:embed="rId2"/>
                <a:stretch>
                  <a:fillRect l="-359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2D1BFCF-7CB1-4008-BB98-644259005260}"/>
                  </a:ext>
                </a:extLst>
              </p:cNvPr>
              <p:cNvSpPr/>
              <p:nvPr/>
            </p:nvSpPr>
            <p:spPr>
              <a:xfrm>
                <a:off x="7102633" y="10215425"/>
                <a:ext cx="9816983" cy="778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nl-NL" sz="4400" b="0" i="1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acc>
                      </m:e>
                      <m:sup>
                        <m:r>
                          <a:rPr lang="nl-NL" sz="44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4400" b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b="0" i="1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nl-NL" sz="4400" b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b="0" i="1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nl-NL" sz="4400" b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4400" b="0" i="1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nl-NL" sz="44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4400" b="0" i="1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nl-NL" sz="44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4400" b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4400" b="0" i="1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nl-NL" sz="44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4400" b="0" i="1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nl-NL" sz="44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4400" b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4400" b="0" i="1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nl-NL" sz="44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nl-NL" sz="44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nl-NL" sz="4400" b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NL" sz="4400" b="0" i="1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nl-NL" sz="44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nl-NL" sz="44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2D1BFCF-7CB1-4008-BB98-644259005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633" y="10215425"/>
                <a:ext cx="9816983" cy="778546"/>
              </a:xfrm>
              <a:prstGeom prst="rect">
                <a:avLst/>
              </a:prstGeom>
              <a:blipFill>
                <a:blip r:embed="rId3"/>
                <a:stretch>
                  <a:fillRect l="-2483" t="-14961" b="-37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E347313-675F-48ED-9D1F-04CF12654190}"/>
                  </a:ext>
                </a:extLst>
              </p:cNvPr>
              <p:cNvSpPr/>
              <p:nvPr/>
            </p:nvSpPr>
            <p:spPr>
              <a:xfrm>
                <a:off x="6999444" y="7210094"/>
                <a:ext cx="360457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0" i="1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4400" b="0">
                              <a:latin typeface="Cambria Math" panose="02040503050406030204" pitchFamily="18" charset="0"/>
                            </a:rPr>
                            <m:t>à </m:t>
                          </m:r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nl-NL" sz="4400" b="0" i="1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acc>
                        </m:e>
                        <m:sup>
                          <m:r>
                            <a:rPr lang="nl-NL" sz="4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4400" b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4400" b="0" i="1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nl-NL" sz="4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E347313-675F-48ED-9D1F-04CF126541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444" y="7210094"/>
                <a:ext cx="360457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855A325-B581-4E2E-8728-7FF25817A5DB}"/>
                  </a:ext>
                </a:extLst>
              </p:cNvPr>
              <p:cNvSpPr/>
              <p:nvPr/>
            </p:nvSpPr>
            <p:spPr>
              <a:xfrm>
                <a:off x="9853075" y="6840505"/>
                <a:ext cx="7222683" cy="1508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0" smtClean="0">
                          <a:latin typeface="Cambria Math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400" b="0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4400" b="0" i="1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nl-NL" sz="4400" b="0" i="1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acc>
                        </m:e>
                      </m:d>
                      <m:r>
                        <a:rPr lang="nl-NL" sz="4400" b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4400" b="0" i="1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</m:acc>
                            </m:e>
                            <m:sup>
                              <m:r>
                                <a:rPr lang="nl-NL" sz="4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nl-NL" sz="4400" b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nl-NL" sz="4400" b="0" i="1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nl-NL" sz="44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nl-NL" sz="4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nl-NL" sz="4400" b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nl-NL" sz="4400" b="0" i="1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nl-NL" sz="4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nl-NL" sz="4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855A325-B581-4E2E-8728-7FF25817A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3075" y="6840505"/>
                <a:ext cx="7222683" cy="15086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1CF0DEA3-24DC-4D37-93E8-2802350FE159}"/>
              </a:ext>
            </a:extLst>
          </p:cNvPr>
          <p:cNvGrpSpPr/>
          <p:nvPr/>
        </p:nvGrpSpPr>
        <p:grpSpPr>
          <a:xfrm>
            <a:off x="1679626" y="8599257"/>
            <a:ext cx="20928665" cy="2940057"/>
            <a:chOff x="1290017" y="3103722"/>
            <a:chExt cx="20928665" cy="2940057"/>
          </a:xfrm>
        </p:grpSpPr>
        <p:sp>
          <p:nvSpPr>
            <p:cNvPr id="69" name="Rounded Rectangle 61">
              <a:extLst>
                <a:ext uri="{FF2B5EF4-FFF2-40B4-BE49-F238E27FC236}">
                  <a16:creationId xmlns:a16="http://schemas.microsoft.com/office/drawing/2014/main" id="{FFDD78EB-6B6F-4D66-83A8-5B0B055DFF4D}"/>
                </a:ext>
              </a:extLst>
            </p:cNvPr>
            <p:cNvSpPr/>
            <p:nvPr/>
          </p:nvSpPr>
          <p:spPr>
            <a:xfrm>
              <a:off x="1290017" y="3666642"/>
              <a:ext cx="20928665" cy="237713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0" name="Group 67">
              <a:extLst>
                <a:ext uri="{FF2B5EF4-FFF2-40B4-BE49-F238E27FC236}">
                  <a16:creationId xmlns:a16="http://schemas.microsoft.com/office/drawing/2014/main" id="{40223413-DA75-4CB9-AE20-DD18F3031B31}"/>
                </a:ext>
              </a:extLst>
            </p:cNvPr>
            <p:cNvGrpSpPr/>
            <p:nvPr/>
          </p:nvGrpSpPr>
          <p:grpSpPr>
            <a:xfrm>
              <a:off x="1290017" y="3103722"/>
              <a:ext cx="3342356" cy="1176022"/>
              <a:chOff x="1311958" y="3405486"/>
              <a:chExt cx="3251531" cy="940513"/>
            </a:xfrm>
          </p:grpSpPr>
          <p:sp>
            <p:nvSpPr>
              <p:cNvPr id="74" name="Freeform 20">
                <a:extLst>
                  <a:ext uri="{FF2B5EF4-FFF2-40B4-BE49-F238E27FC236}">
                    <a16:creationId xmlns:a16="http://schemas.microsoft.com/office/drawing/2014/main" id="{F3D6323B-B982-4B7C-8B79-973F3A29A98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31068" y="2680765"/>
                <a:ext cx="774030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28A9F88-C0B7-41F9-926E-8C62FDAE7C26}"/>
                  </a:ext>
                </a:extLst>
              </p:cNvPr>
              <p:cNvSpPr txBox="1"/>
              <p:nvPr/>
            </p:nvSpPr>
            <p:spPr>
              <a:xfrm>
                <a:off x="2250670" y="3586547"/>
                <a:ext cx="1888797" cy="615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dụ 3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6" name="Group 70">
                <a:extLst>
                  <a:ext uri="{FF2B5EF4-FFF2-40B4-BE49-F238E27FC236}">
                    <a16:creationId xmlns:a16="http://schemas.microsoft.com/office/drawing/2014/main" id="{8ABFBED1-008F-4167-9F79-5E06B9028282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2CBA7C68-93EE-4682-83FA-0E0FD2FB6B1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13">
                  <a:extLst>
                    <a:ext uri="{FF2B5EF4-FFF2-40B4-BE49-F238E27FC236}">
                      <a16:creationId xmlns:a16="http://schemas.microsoft.com/office/drawing/2014/main" id="{E277E05D-A2FA-4AD1-B6EE-275930083D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14">
                  <a:extLst>
                    <a:ext uri="{FF2B5EF4-FFF2-40B4-BE49-F238E27FC236}">
                      <a16:creationId xmlns:a16="http://schemas.microsoft.com/office/drawing/2014/main" id="{5B8132EA-C191-44EA-8419-78C01728AB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Freeform 15">
                  <a:extLst>
                    <a:ext uri="{FF2B5EF4-FFF2-40B4-BE49-F238E27FC236}">
                      <a16:creationId xmlns:a16="http://schemas.microsoft.com/office/drawing/2014/main" id="{B31C1F42-EC13-4C3A-A5BB-0F3CCD21A1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Freeform 16">
                  <a:extLst>
                    <a:ext uri="{FF2B5EF4-FFF2-40B4-BE49-F238E27FC236}">
                      <a16:creationId xmlns:a16="http://schemas.microsoft.com/office/drawing/2014/main" id="{5E4108D3-764F-4E5D-B0D2-BB53636740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" name="Freeform 17">
                  <a:extLst>
                    <a:ext uri="{FF2B5EF4-FFF2-40B4-BE49-F238E27FC236}">
                      <a16:creationId xmlns:a16="http://schemas.microsoft.com/office/drawing/2014/main" id="{4EE5A06A-892B-45BC-908B-123406293A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3" name="Freeform 18">
                  <a:extLst>
                    <a:ext uri="{FF2B5EF4-FFF2-40B4-BE49-F238E27FC236}">
                      <a16:creationId xmlns:a16="http://schemas.microsoft.com/office/drawing/2014/main" id="{02E19FEB-D619-4779-AF44-9C3252462A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" name="Freeform 19">
                  <a:extLst>
                    <a:ext uri="{FF2B5EF4-FFF2-40B4-BE49-F238E27FC236}">
                      <a16:creationId xmlns:a16="http://schemas.microsoft.com/office/drawing/2014/main" id="{B023ED9F-BA0D-46E3-AAA7-83BF83E746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" name="Freeform 20">
                  <a:extLst>
                    <a:ext uri="{FF2B5EF4-FFF2-40B4-BE49-F238E27FC236}">
                      <a16:creationId xmlns:a16="http://schemas.microsoft.com/office/drawing/2014/main" id="{58F14C88-C847-452F-8799-58428926F4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" name="Freeform 21">
                  <a:extLst>
                    <a:ext uri="{FF2B5EF4-FFF2-40B4-BE49-F238E27FC236}">
                      <a16:creationId xmlns:a16="http://schemas.microsoft.com/office/drawing/2014/main" id="{A3B78C3E-AA0A-4B6F-B0DC-C5B1A37DDDD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" name="Freeform 22">
                  <a:extLst>
                    <a:ext uri="{FF2B5EF4-FFF2-40B4-BE49-F238E27FC236}">
                      <a16:creationId xmlns:a16="http://schemas.microsoft.com/office/drawing/2014/main" id="{86296EBF-2CC3-4631-9D37-BFEE27102E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8" name="Freeform 23">
                  <a:extLst>
                    <a:ext uri="{FF2B5EF4-FFF2-40B4-BE49-F238E27FC236}">
                      <a16:creationId xmlns:a16="http://schemas.microsoft.com/office/drawing/2014/main" id="{718DEAD8-6DD7-44EE-A0B8-8414383238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9" name="Freeform 24">
                  <a:extLst>
                    <a:ext uri="{FF2B5EF4-FFF2-40B4-BE49-F238E27FC236}">
                      <a16:creationId xmlns:a16="http://schemas.microsoft.com/office/drawing/2014/main" id="{A6F63588-D67D-40B6-B247-EDC1E3DEBD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0" name="Freeform 25">
                  <a:extLst>
                    <a:ext uri="{FF2B5EF4-FFF2-40B4-BE49-F238E27FC236}">
                      <a16:creationId xmlns:a16="http://schemas.microsoft.com/office/drawing/2014/main" id="{0EEC2A29-F63C-434A-B9B4-FC82509E7D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1" name="Freeform 26">
                  <a:extLst>
                    <a:ext uri="{FF2B5EF4-FFF2-40B4-BE49-F238E27FC236}">
                      <a16:creationId xmlns:a16="http://schemas.microsoft.com/office/drawing/2014/main" id="{6DF8D9EE-7B6F-435B-BCE2-F28C586C97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2" name="Freeform 27">
                  <a:extLst>
                    <a:ext uri="{FF2B5EF4-FFF2-40B4-BE49-F238E27FC236}">
                      <a16:creationId xmlns:a16="http://schemas.microsoft.com/office/drawing/2014/main" id="{2D35B2D2-3A06-4A4E-B51A-97F27BDC7C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3" name="Freeform 28">
                  <a:extLst>
                    <a:ext uri="{FF2B5EF4-FFF2-40B4-BE49-F238E27FC236}">
                      <a16:creationId xmlns:a16="http://schemas.microsoft.com/office/drawing/2014/main" id="{B3DF27A5-41AB-43CB-AE40-0B79F727E1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4" name="Freeform 29">
                  <a:extLst>
                    <a:ext uri="{FF2B5EF4-FFF2-40B4-BE49-F238E27FC236}">
                      <a16:creationId xmlns:a16="http://schemas.microsoft.com/office/drawing/2014/main" id="{649518B3-B799-4EEC-BB29-1715E99533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5" name="Freeform 30">
                  <a:extLst>
                    <a:ext uri="{FF2B5EF4-FFF2-40B4-BE49-F238E27FC236}">
                      <a16:creationId xmlns:a16="http://schemas.microsoft.com/office/drawing/2014/main" id="{B512C758-E386-424E-84E5-DB58ED7C1F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6" name="Freeform 31">
                  <a:extLst>
                    <a:ext uri="{FF2B5EF4-FFF2-40B4-BE49-F238E27FC236}">
                      <a16:creationId xmlns:a16="http://schemas.microsoft.com/office/drawing/2014/main" id="{035731F9-3C9B-4DB1-B045-A2E13002B5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7" name="Freeform 32">
                  <a:extLst>
                    <a:ext uri="{FF2B5EF4-FFF2-40B4-BE49-F238E27FC236}">
                      <a16:creationId xmlns:a16="http://schemas.microsoft.com/office/drawing/2014/main" id="{AB0E69B8-999A-4860-BB79-A391616DA1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8" name="Freeform 33">
                  <a:extLst>
                    <a:ext uri="{FF2B5EF4-FFF2-40B4-BE49-F238E27FC236}">
                      <a16:creationId xmlns:a16="http://schemas.microsoft.com/office/drawing/2014/main" id="{C27C3477-78C6-4744-88E0-687F91F856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9" name="Freeform 34">
                  <a:extLst>
                    <a:ext uri="{FF2B5EF4-FFF2-40B4-BE49-F238E27FC236}">
                      <a16:creationId xmlns:a16="http://schemas.microsoft.com/office/drawing/2014/main" id="{625250E6-AD4D-42F8-8281-97A9D57503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Freeform 35">
                  <a:extLst>
                    <a:ext uri="{FF2B5EF4-FFF2-40B4-BE49-F238E27FC236}">
                      <a16:creationId xmlns:a16="http://schemas.microsoft.com/office/drawing/2014/main" id="{D78B8D98-9549-43A6-97EC-319C3D9BD1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1" name="Freeform 36">
                  <a:extLst>
                    <a:ext uri="{FF2B5EF4-FFF2-40B4-BE49-F238E27FC236}">
                      <a16:creationId xmlns:a16="http://schemas.microsoft.com/office/drawing/2014/main" id="{04C56D1B-79C1-4E39-AE8B-049BCD2AFB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45">
                <a:extLst>
                  <a:ext uri="{FF2B5EF4-FFF2-40B4-BE49-F238E27FC236}">
                    <a16:creationId xmlns:a16="http://schemas.microsoft.com/office/drawing/2014/main" id="{E8F1F6B8-2E00-4021-A614-BCEDB80E9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427" y="9257078"/>
                <a:ext cx="7061998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44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 độ dài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3;−4</m:t>
                        </m:r>
                      </m:e>
                    </m:d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kumimoji="0" lang="en-US" altLang="en-US" sz="44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2" name="Rectangle 45">
                <a:extLst>
                  <a:ext uri="{FF2B5EF4-FFF2-40B4-BE49-F238E27FC236}">
                    <a16:creationId xmlns:a16="http://schemas.microsoft.com/office/drawing/2014/main" id="{E8F1F6B8-2E00-4021-A614-BCEDB80E9B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9427" y="9257078"/>
                <a:ext cx="7061998" cy="769441"/>
              </a:xfrm>
              <a:prstGeom prst="rect">
                <a:avLst/>
              </a:prstGeom>
              <a:blipFill>
                <a:blip r:embed="rId6"/>
                <a:stretch>
                  <a:fillRect l="-3451" t="-15079" b="-380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CBD117DD-8314-4B39-B7C3-BE700F24A26E}"/>
                  </a:ext>
                </a:extLst>
              </p:cNvPr>
              <p:cNvSpPr/>
              <p:nvPr/>
            </p:nvSpPr>
            <p:spPr>
              <a:xfrm>
                <a:off x="4089185" y="10241310"/>
                <a:ext cx="6053324" cy="915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4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b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44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CBD117DD-8314-4B39-B7C3-BE700F24A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185" y="10241310"/>
                <a:ext cx="6053324" cy="9158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  <p:bldP spid="25" grpId="0"/>
      <p:bldP spid="132" grpId="0"/>
      <p:bldP spid="1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5153E5-1A53-440A-B1BF-D3E6C9C2BC57}"/>
              </a:ext>
            </a:extLst>
          </p:cNvPr>
          <p:cNvGrpSpPr/>
          <p:nvPr/>
        </p:nvGrpSpPr>
        <p:grpSpPr>
          <a:xfrm>
            <a:off x="2726507" y="4769916"/>
            <a:ext cx="20464947" cy="6409357"/>
            <a:chOff x="1304911" y="4963659"/>
            <a:chExt cx="20464947" cy="5441989"/>
          </a:xfrm>
        </p:grpSpPr>
        <p:sp>
          <p:nvSpPr>
            <p:cNvPr id="53" name="Rounded Rectangle 52"/>
            <p:cNvSpPr/>
            <p:nvPr/>
          </p:nvSpPr>
          <p:spPr>
            <a:xfrm>
              <a:off x="1321555" y="5232367"/>
              <a:ext cx="20448303" cy="51732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04911" y="4963659"/>
              <a:ext cx="3666639" cy="815348"/>
              <a:chOff x="1224540" y="6305967"/>
              <a:chExt cx="3568119" cy="106412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11530" y="5307522"/>
                <a:ext cx="965854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2043823" cy="1064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0" y="6322795"/>
                <a:ext cx="868316" cy="96585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3307E01-F01E-49D1-80DA-49122F3538BA}"/>
              </a:ext>
            </a:extLst>
          </p:cNvPr>
          <p:cNvGrpSpPr/>
          <p:nvPr/>
        </p:nvGrpSpPr>
        <p:grpSpPr>
          <a:xfrm>
            <a:off x="2711613" y="2909979"/>
            <a:ext cx="20463373" cy="1591853"/>
            <a:chOff x="1290017" y="3103722"/>
            <a:chExt cx="20463373" cy="1591853"/>
          </a:xfrm>
        </p:grpSpPr>
        <p:sp>
          <p:nvSpPr>
            <p:cNvPr id="62" name="Rounded Rectangle 61"/>
            <p:cNvSpPr/>
            <p:nvPr/>
          </p:nvSpPr>
          <p:spPr>
            <a:xfrm>
              <a:off x="1290017" y="3666642"/>
              <a:ext cx="20463373" cy="10289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966769" cy="63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dụ 4</a:t>
                </a:r>
                <a:endParaRPr lang="en-US" sz="4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EBE03BA-4D54-4515-A2DF-ACAB3F703F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5958" y="2859104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47"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EBE03BA-4D54-4515-A2DF-ACAB3F703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5958" y="2859104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id="{18428E6B-630C-4A18-BAE6-B93D90AE5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2824" y="3487684"/>
                <a:ext cx="12129795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480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kumimoji="0" lang="en-US" altLang="en-US" sz="480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m để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−1;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a:rPr lang="en-US" sz="4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ó độ </m:t>
                    </m:r>
                    <m:r>
                      <m:rPr>
                        <m:sty m:val="p"/>
                      </m:rPr>
                      <a:rPr lang="en-US" sz="4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4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4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4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4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ỏ </m:t>
                    </m:r>
                    <m:r>
                      <m:rPr>
                        <m:sty m:val="p"/>
                      </m:rPr>
                      <a:rPr lang="en-US" sz="4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4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ấ</m:t>
                    </m:r>
                    <m:r>
                      <m:rPr>
                        <m:sty m:val="p"/>
                      </m:rPr>
                      <a:rPr lang="en-US" sz="4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kumimoji="0" lang="en-US" altLang="en-US" sz="480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1" name="Rectangle 45">
                <a:extLst>
                  <a:ext uri="{FF2B5EF4-FFF2-40B4-BE49-F238E27FC236}">
                    <a16:creationId xmlns:a16="http://schemas.microsoft.com/office/drawing/2014/main" id="{18428E6B-630C-4A18-BAE6-B93D90AE5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2824" y="3487684"/>
                <a:ext cx="12129795" cy="830997"/>
              </a:xfrm>
              <a:prstGeom prst="rect">
                <a:avLst/>
              </a:prstGeom>
              <a:blipFill>
                <a:blip r:embed="rId6"/>
                <a:stretch>
                  <a:fillRect l="-2312" t="-15441" b="-397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C41E8F0-287B-47F1-9F51-FBE524F6EF04}"/>
                  </a:ext>
                </a:extLst>
              </p:cNvPr>
              <p:cNvSpPr/>
              <p:nvPr/>
            </p:nvSpPr>
            <p:spPr>
              <a:xfrm>
                <a:off x="7121360" y="5542147"/>
                <a:ext cx="15409218" cy="9867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e>
                        </m:acc>
                      </m:e>
                    </m:d>
                    <m:r>
                      <a:rPr lang="en-US" sz="48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en-US" sz="4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−1)</m:t>
                            </m:r>
                          </m:e>
                          <m:sup>
                            <m:r>
                              <a:rPr lang="en-US" sz="48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48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48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4800" b="0" i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en-US" sz="4800" b="0" i="0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e>
                          <m:sup>
                            <m:r>
                              <a:rPr lang="en-US" sz="48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800" b="0" i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4800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C41E8F0-287B-47F1-9F51-FBE524F6EF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360" y="5542147"/>
                <a:ext cx="15409218" cy="986745"/>
              </a:xfrm>
              <a:prstGeom prst="rect">
                <a:avLst/>
              </a:prstGeom>
              <a:blipFill>
                <a:blip r:embed="rId7"/>
                <a:stretch>
                  <a:fillRect t="-1235" b="-29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7F7EA46-265F-420C-9A57-6B5F30F0C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975533"/>
              </p:ext>
            </p:extLst>
          </p:nvPr>
        </p:nvGraphicFramePr>
        <p:xfrm>
          <a:off x="8207375" y="6981825"/>
          <a:ext cx="69723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48" name="Equation" r:id="rId8" imgW="6972120" imgH="1841400" progId="Equation.DSMT4">
                  <p:embed/>
                </p:oleObj>
              </mc:Choice>
              <mc:Fallback>
                <p:oleObj name="Equation" r:id="rId8" imgW="6972120" imgH="18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07375" y="6981825"/>
                        <a:ext cx="6972300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E260878-D03C-4AC3-974C-B8764A23EE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31677"/>
              </p:ext>
            </p:extLst>
          </p:nvPr>
        </p:nvGraphicFramePr>
        <p:xfrm>
          <a:off x="7256463" y="9186863"/>
          <a:ext cx="54483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49" name="Equation" r:id="rId10" imgW="5448240" imgH="1460160" progId="Equation.DSMT4">
                  <p:embed/>
                </p:oleObj>
              </mc:Choice>
              <mc:Fallback>
                <p:oleObj name="Equation" r:id="rId10" imgW="5448240" imgH="1460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56463" y="9186863"/>
                        <a:ext cx="5448300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A40AB90-9B77-46A5-85F7-3F15E6547692}"/>
              </a:ext>
            </a:extLst>
          </p:cNvPr>
          <p:cNvGrpSpPr/>
          <p:nvPr/>
        </p:nvGrpSpPr>
        <p:grpSpPr>
          <a:xfrm>
            <a:off x="1401433" y="1602210"/>
            <a:ext cx="6075164" cy="873701"/>
            <a:chOff x="644526" y="2493183"/>
            <a:chExt cx="6075164" cy="873701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2667F29-3065-4A37-AA91-69267A46704C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106" name="Rounded Rectangle 7">
                <a:extLst>
                  <a:ext uri="{FF2B5EF4-FFF2-40B4-BE49-F238E27FC236}">
                    <a16:creationId xmlns:a16="http://schemas.microsoft.com/office/drawing/2014/main" id="{9267B2AF-1450-43BE-B0A8-99E16383AFE5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BF5FB63-DC14-4250-B80D-C59CDF5D8A7B}"/>
                  </a:ext>
                </a:extLst>
              </p:cNvPr>
              <p:cNvSpPr txBox="1"/>
              <p:nvPr/>
            </p:nvSpPr>
            <p:spPr>
              <a:xfrm>
                <a:off x="1017835" y="2795826"/>
                <a:ext cx="49244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79DBE37-B02E-45A4-9E90-3E96F8D1C783}"/>
                </a:ext>
              </a:extLst>
            </p:cNvPr>
            <p:cNvSpPr/>
            <p:nvPr/>
          </p:nvSpPr>
          <p:spPr>
            <a:xfrm>
              <a:off x="1994357" y="2493183"/>
              <a:ext cx="4725333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Độ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vectơ</a:t>
              </a:r>
              <a:endParaRPr lang="en-US" sz="4800" dirty="0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0" name="Group 4">
            <a:extLst>
              <a:ext uri="{FF2B5EF4-FFF2-40B4-BE49-F238E27FC236}">
                <a16:creationId xmlns:a16="http://schemas.microsoft.com/office/drawing/2014/main" id="{819241D4-D235-4037-AF80-C0CF3CD94DBE}"/>
              </a:ext>
            </a:extLst>
          </p:cNvPr>
          <p:cNvGrpSpPr/>
          <p:nvPr/>
        </p:nvGrpSpPr>
        <p:grpSpPr>
          <a:xfrm>
            <a:off x="637255" y="738113"/>
            <a:ext cx="6623956" cy="817469"/>
            <a:chOff x="803985" y="1892299"/>
            <a:chExt cx="6624387" cy="817373"/>
          </a:xfrm>
        </p:grpSpPr>
        <p:sp>
          <p:nvSpPr>
            <p:cNvPr id="101" name="Rounded Rectangle 2">
              <a:extLst>
                <a:ext uri="{FF2B5EF4-FFF2-40B4-BE49-F238E27FC236}">
                  <a16:creationId xmlns:a16="http://schemas.microsoft.com/office/drawing/2014/main" id="{3B30AEF2-0890-43C0-8B3D-618D632D0019}"/>
                </a:ext>
              </a:extLst>
            </p:cNvPr>
            <p:cNvSpPr/>
            <p:nvPr/>
          </p:nvSpPr>
          <p:spPr>
            <a:xfrm>
              <a:off x="803985" y="1905000"/>
              <a:ext cx="126929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C626CAB-4503-4B90-8307-128FCAF83BAB}"/>
                </a:ext>
              </a:extLst>
            </p:cNvPr>
            <p:cNvSpPr txBox="1"/>
            <p:nvPr/>
          </p:nvSpPr>
          <p:spPr>
            <a:xfrm>
              <a:off x="1054284" y="1913523"/>
              <a:ext cx="811494" cy="769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IV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1E32F60-04C3-41E1-9E2E-39F9ECD02ED0}"/>
                </a:ext>
              </a:extLst>
            </p:cNvPr>
            <p:cNvSpPr txBox="1"/>
            <p:nvPr/>
          </p:nvSpPr>
          <p:spPr>
            <a:xfrm>
              <a:off x="2087562" y="1892299"/>
              <a:ext cx="5340810" cy="769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ỨNG DỤNG</a:t>
              </a:r>
              <a:endParaRPr lang="en-US" sz="44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22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2954E91D-6EAC-4AB7-94D9-0D0D8C73A129}"/>
              </a:ext>
            </a:extLst>
          </p:cNvPr>
          <p:cNvGrpSpPr/>
          <p:nvPr/>
        </p:nvGrpSpPr>
        <p:grpSpPr>
          <a:xfrm>
            <a:off x="2038035" y="7567734"/>
            <a:ext cx="20497183" cy="4599250"/>
            <a:chOff x="2059571" y="7757394"/>
            <a:chExt cx="20935249" cy="4599250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id="{53528942-0830-4C41-A893-2E540116F0FF}"/>
                </a:ext>
              </a:extLst>
            </p:cNvPr>
            <p:cNvSpPr/>
            <p:nvPr/>
          </p:nvSpPr>
          <p:spPr>
            <a:xfrm>
              <a:off x="2059572" y="8335921"/>
              <a:ext cx="20935248" cy="402072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id="{7EEF2ADC-C102-473D-8E0E-66A66D20CD1A}"/>
                </a:ext>
              </a:extLst>
            </p:cNvPr>
            <p:cNvGrpSpPr/>
            <p:nvPr/>
          </p:nvGrpSpPr>
          <p:grpSpPr>
            <a:xfrm>
              <a:off x="2059571" y="7757394"/>
              <a:ext cx="4342779" cy="1045616"/>
              <a:chOff x="1311958" y="3405486"/>
              <a:chExt cx="4224768" cy="94051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9625BFDD-F13C-45FE-9BBA-1B778D99BA3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8003" y="2184464"/>
                <a:ext cx="793396" cy="346405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EC99042-11BB-4056-82F4-F61F43990F8D}"/>
                  </a:ext>
                </a:extLst>
              </p:cNvPr>
              <p:cNvSpPr txBox="1"/>
              <p:nvPr/>
            </p:nvSpPr>
            <p:spPr>
              <a:xfrm>
                <a:off x="2096531" y="3528327"/>
                <a:ext cx="3216124" cy="692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Chứng minh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id="{06A8B957-FFAD-468A-A66F-0A69A14C8A5F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1E05CDDF-A053-48CD-813F-4121B1F5E0DE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3">
                  <a:extLst>
                    <a:ext uri="{FF2B5EF4-FFF2-40B4-BE49-F238E27FC236}">
                      <a16:creationId xmlns:a16="http://schemas.microsoft.com/office/drawing/2014/main" id="{D5C36FAD-01B6-455B-92F6-FD32BF02DA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4">
                  <a:extLst>
                    <a:ext uri="{FF2B5EF4-FFF2-40B4-BE49-F238E27FC236}">
                      <a16:creationId xmlns:a16="http://schemas.microsoft.com/office/drawing/2014/main" id="{4737397C-8375-4A78-AB56-0A21353D26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15">
                  <a:extLst>
                    <a:ext uri="{FF2B5EF4-FFF2-40B4-BE49-F238E27FC236}">
                      <a16:creationId xmlns:a16="http://schemas.microsoft.com/office/drawing/2014/main" id="{C8F4DBC5-457B-46FF-8608-02931B8F31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16">
                  <a:extLst>
                    <a:ext uri="{FF2B5EF4-FFF2-40B4-BE49-F238E27FC236}">
                      <a16:creationId xmlns:a16="http://schemas.microsoft.com/office/drawing/2014/main" id="{CF848C61-A192-4D24-BA63-4A35365902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17">
                  <a:extLst>
                    <a:ext uri="{FF2B5EF4-FFF2-40B4-BE49-F238E27FC236}">
                      <a16:creationId xmlns:a16="http://schemas.microsoft.com/office/drawing/2014/main" id="{8D988D6F-C05D-43E5-83EA-E012AA8E90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18">
                  <a:extLst>
                    <a:ext uri="{FF2B5EF4-FFF2-40B4-BE49-F238E27FC236}">
                      <a16:creationId xmlns:a16="http://schemas.microsoft.com/office/drawing/2014/main" id="{AD6A0075-B458-4B2E-8A31-215836D97D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19">
                  <a:extLst>
                    <a:ext uri="{FF2B5EF4-FFF2-40B4-BE49-F238E27FC236}">
                      <a16:creationId xmlns:a16="http://schemas.microsoft.com/office/drawing/2014/main" id="{B8D525E7-189D-4F52-9E4F-4EC182C7247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0">
                  <a:extLst>
                    <a:ext uri="{FF2B5EF4-FFF2-40B4-BE49-F238E27FC236}">
                      <a16:creationId xmlns:a16="http://schemas.microsoft.com/office/drawing/2014/main" id="{2D6DB297-FBA0-4208-BB40-6FDD380AC3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1">
                  <a:extLst>
                    <a:ext uri="{FF2B5EF4-FFF2-40B4-BE49-F238E27FC236}">
                      <a16:creationId xmlns:a16="http://schemas.microsoft.com/office/drawing/2014/main" id="{3F19AEDE-2DDA-45E0-ACAC-9B1A38134A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2">
                  <a:extLst>
                    <a:ext uri="{FF2B5EF4-FFF2-40B4-BE49-F238E27FC236}">
                      <a16:creationId xmlns:a16="http://schemas.microsoft.com/office/drawing/2014/main" id="{3CA2DEC1-EA0E-4B87-8B5F-488995D565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3">
                  <a:extLst>
                    <a:ext uri="{FF2B5EF4-FFF2-40B4-BE49-F238E27FC236}">
                      <a16:creationId xmlns:a16="http://schemas.microsoft.com/office/drawing/2014/main" id="{39A69E96-4E0A-4889-A3E9-91762D4451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4">
                  <a:extLst>
                    <a:ext uri="{FF2B5EF4-FFF2-40B4-BE49-F238E27FC236}">
                      <a16:creationId xmlns:a16="http://schemas.microsoft.com/office/drawing/2014/main" id="{C1DF75CF-E615-4295-88C6-D22EA93A50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25">
                  <a:extLst>
                    <a:ext uri="{FF2B5EF4-FFF2-40B4-BE49-F238E27FC236}">
                      <a16:creationId xmlns:a16="http://schemas.microsoft.com/office/drawing/2014/main" id="{DE8760DC-A81F-412F-9D03-3359044214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26">
                  <a:extLst>
                    <a:ext uri="{FF2B5EF4-FFF2-40B4-BE49-F238E27FC236}">
                      <a16:creationId xmlns:a16="http://schemas.microsoft.com/office/drawing/2014/main" id="{7F642566-2542-4E99-8EEE-BE72D61E22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27">
                  <a:extLst>
                    <a:ext uri="{FF2B5EF4-FFF2-40B4-BE49-F238E27FC236}">
                      <a16:creationId xmlns:a16="http://schemas.microsoft.com/office/drawing/2014/main" id="{A29F28DE-2DF0-48B1-AB94-DCFA5922DF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28">
                  <a:extLst>
                    <a:ext uri="{FF2B5EF4-FFF2-40B4-BE49-F238E27FC236}">
                      <a16:creationId xmlns:a16="http://schemas.microsoft.com/office/drawing/2014/main" id="{50D3B35C-9895-456D-9052-249BA96CF4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29">
                  <a:extLst>
                    <a:ext uri="{FF2B5EF4-FFF2-40B4-BE49-F238E27FC236}">
                      <a16:creationId xmlns:a16="http://schemas.microsoft.com/office/drawing/2014/main" id="{712CE813-B2D7-48F5-80F6-9ADF58A7CA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0">
                  <a:extLst>
                    <a:ext uri="{FF2B5EF4-FFF2-40B4-BE49-F238E27FC236}">
                      <a16:creationId xmlns:a16="http://schemas.microsoft.com/office/drawing/2014/main" id="{91DDC27F-2AD0-4344-AF43-15954462FA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1">
                  <a:extLst>
                    <a:ext uri="{FF2B5EF4-FFF2-40B4-BE49-F238E27FC236}">
                      <a16:creationId xmlns:a16="http://schemas.microsoft.com/office/drawing/2014/main" id="{F1FFBBAB-61F2-4B7E-8243-14DDE63FB3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Freeform 32">
                  <a:extLst>
                    <a:ext uri="{FF2B5EF4-FFF2-40B4-BE49-F238E27FC236}">
                      <a16:creationId xmlns:a16="http://schemas.microsoft.com/office/drawing/2014/main" id="{57EE288F-9620-4203-AE0D-CE7AD00E8C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Freeform 33">
                  <a:extLst>
                    <a:ext uri="{FF2B5EF4-FFF2-40B4-BE49-F238E27FC236}">
                      <a16:creationId xmlns:a16="http://schemas.microsoft.com/office/drawing/2014/main" id="{51DE5377-7530-41A8-BD17-6D3FC0F1D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Freeform 34">
                  <a:extLst>
                    <a:ext uri="{FF2B5EF4-FFF2-40B4-BE49-F238E27FC236}">
                      <a16:creationId xmlns:a16="http://schemas.microsoft.com/office/drawing/2014/main" id="{477B445E-4886-450D-976B-F555457C08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Freeform 35">
                  <a:extLst>
                    <a:ext uri="{FF2B5EF4-FFF2-40B4-BE49-F238E27FC236}">
                      <a16:creationId xmlns:a16="http://schemas.microsoft.com/office/drawing/2014/main" id="{16EB3109-6093-432C-A5A6-431E59DD5D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Freeform 36">
                  <a:extLst>
                    <a:ext uri="{FF2B5EF4-FFF2-40B4-BE49-F238E27FC236}">
                      <a16:creationId xmlns:a16="http://schemas.microsoft.com/office/drawing/2014/main" id="{92579C18-5239-4DDB-82AF-C2CDB68943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39" name="Group 144"/>
          <p:cNvGrpSpPr/>
          <p:nvPr/>
        </p:nvGrpSpPr>
        <p:grpSpPr>
          <a:xfrm>
            <a:off x="1833503" y="2866114"/>
            <a:ext cx="20584427" cy="4216000"/>
            <a:chOff x="1076414" y="3106247"/>
            <a:chExt cx="21952579" cy="4643160"/>
          </a:xfrm>
        </p:grpSpPr>
        <p:sp>
          <p:nvSpPr>
            <p:cNvPr id="40" name="Rounded Rectangle 39"/>
            <p:cNvSpPr/>
            <p:nvPr/>
          </p:nvSpPr>
          <p:spPr>
            <a:xfrm>
              <a:off x="1312551" y="3442478"/>
              <a:ext cx="21716442" cy="4306929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65"/>
            <p:cNvGrpSpPr/>
            <p:nvPr/>
          </p:nvGrpSpPr>
          <p:grpSpPr>
            <a:xfrm>
              <a:off x="1076414" y="3106247"/>
              <a:ext cx="4448211" cy="847400"/>
              <a:chOff x="166396" y="8712046"/>
              <a:chExt cx="4448211" cy="847400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5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932118" y="8712046"/>
                <a:ext cx="2880929" cy="847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Công thức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50E6EB-CAD8-4C20-A5F8-A49A9053FB6F}"/>
              </a:ext>
            </a:extLst>
          </p:cNvPr>
          <p:cNvGrpSpPr/>
          <p:nvPr/>
        </p:nvGrpSpPr>
        <p:grpSpPr>
          <a:xfrm>
            <a:off x="644526" y="1674218"/>
            <a:ext cx="6171749" cy="951288"/>
            <a:chOff x="644526" y="2415322"/>
            <a:chExt cx="6171749" cy="951288"/>
          </a:xfrm>
        </p:grpSpPr>
        <p:grpSp>
          <p:nvGrpSpPr>
            <p:cNvPr id="6" name="Group 5"/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14629" y="2795826"/>
                <a:ext cx="4988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39B5B7-3DB5-4ACB-ABD6-761CF63F0177}"/>
                </a:ext>
              </a:extLst>
            </p:cNvPr>
            <p:cNvSpPr/>
            <p:nvPr/>
          </p:nvSpPr>
          <p:spPr>
            <a:xfrm>
              <a:off x="1959496" y="2415322"/>
              <a:ext cx="4856779" cy="8086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400" b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Góc giữa hai vectơ</a:t>
              </a:r>
              <a:endParaRPr lang="en-US" sz="4400" b="1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8FCD31-CC12-4FC4-8D50-D7CF47FF64DA}"/>
                  </a:ext>
                </a:extLst>
              </p:cNvPr>
              <p:cNvSpPr/>
              <p:nvPr/>
            </p:nvSpPr>
            <p:spPr>
              <a:xfrm>
                <a:off x="6363580" y="4722381"/>
                <a:ext cx="8953861" cy="2220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acc>
                          <m:r>
                            <a:rPr lang="en-US" sz="4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</m:acc>
                        </m:e>
                      </m:d>
                      <m:r>
                        <a:rPr lang="en-US" sz="4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4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sz="4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4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sz="4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4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b>
                                      <m:r>
                                        <a:rPr lang="en-US" sz="44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4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4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b>
                                      <m:r>
                                        <a:rPr lang="en-US" sz="44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4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4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e>
                                    <m:sub>
                                      <m:r>
                                        <a:rPr lang="en-US" sz="44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4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4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e>
                                    <m:sub>
                                      <m:r>
                                        <a:rPr lang="en-US" sz="44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4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8FCD31-CC12-4FC4-8D50-D7CF47FF64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580" y="4722381"/>
                <a:ext cx="8953861" cy="22202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1CC58A2-C5D6-48A2-92A3-0F74C9ECA54E}"/>
                  </a:ext>
                </a:extLst>
              </p:cNvPr>
              <p:cNvSpPr/>
              <p:nvPr/>
            </p:nvSpPr>
            <p:spPr>
              <a:xfrm>
                <a:off x="3335811" y="8947929"/>
                <a:ext cx="17785976" cy="2395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acc>
                          <m:r>
                            <a:rPr lang="en-US" sz="44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</m:acc>
                        </m:e>
                      </m:d>
                      <m:r>
                        <a:rPr lang="en-US" sz="4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acc>
                          <m:r>
                            <a:rPr lang="en-US" sz="4400" b="0" i="0">
                              <a:latin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</m:acc>
                        </m:num>
                        <m:den>
                          <m:r>
                            <a:rPr lang="en-US" sz="4400" b="0" i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acc>
                          <m:r>
                            <a:rPr lang="en-US" sz="4400" b="0" i="0">
                              <a:latin typeface="Cambria Math" panose="02040503050406030204" pitchFamily="18" charset="0"/>
                            </a:rPr>
                            <m:t>|.|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</m:acc>
                          <m:r>
                            <a:rPr lang="en-US" sz="4400" b="0" i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44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sz="44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44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sz="44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400" b="0" i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b>
                                      <m:r>
                                        <a:rPr lang="en-US" sz="44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400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400" b="0" i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b>
                                      <m:r>
                                        <a:rPr lang="en-US" sz="4400" b="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400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400" b="0" i="0">
                              <a:latin typeface="Cambria Math" panose="020405030504060302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400" b="0" i="0"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e>
                                    <m:sub>
                                      <m:r>
                                        <a:rPr lang="en-US" sz="44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400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400" b="0" i="0"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e>
                                    <m:sub>
                                      <m:r>
                                        <a:rPr lang="en-US" sz="4400" b="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400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1CC58A2-C5D6-48A2-92A3-0F74C9ECA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811" y="8947929"/>
                <a:ext cx="17785976" cy="23954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FFB821D-B33B-4EE3-8709-EEEB3956B9EA}"/>
                  </a:ext>
                </a:extLst>
              </p:cNvPr>
              <p:cNvSpPr/>
              <p:nvPr/>
            </p:nvSpPr>
            <p:spPr>
              <a:xfrm>
                <a:off x="4525372" y="3667283"/>
                <a:ext cx="16165446" cy="869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300"/>
                  </a:spcAft>
                </a:pPr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ế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4400" b="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nl-NL" sz="4400" b="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NL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4400" b="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nl-NL" sz="4400" b="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4400" b="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nl-NL" sz="4400" b="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NL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4400" b="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nl-NL" sz="4400" b="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khác</a:t>
                </a:r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vect</m:t>
                    </m:r>
                    <m: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ơ 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ta có: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FFB821D-B33B-4EE3-8709-EEEB3956B9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372" y="3667283"/>
                <a:ext cx="16165446" cy="869854"/>
              </a:xfrm>
              <a:prstGeom prst="rect">
                <a:avLst/>
              </a:prstGeom>
              <a:blipFill>
                <a:blip r:embed="rId4"/>
                <a:stretch>
                  <a:fillRect l="-1508" t="-2817" b="-33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4">
            <a:extLst>
              <a:ext uri="{FF2B5EF4-FFF2-40B4-BE49-F238E27FC236}">
                <a16:creationId xmlns:a16="http://schemas.microsoft.com/office/drawing/2014/main" id="{5C4AB8E6-EA0A-4FE9-820B-DA0E07FAC93D}"/>
              </a:ext>
            </a:extLst>
          </p:cNvPr>
          <p:cNvGrpSpPr/>
          <p:nvPr/>
        </p:nvGrpSpPr>
        <p:grpSpPr>
          <a:xfrm>
            <a:off x="637255" y="738113"/>
            <a:ext cx="6623956" cy="817469"/>
            <a:chOff x="803985" y="1892299"/>
            <a:chExt cx="6624387" cy="817373"/>
          </a:xfrm>
        </p:grpSpPr>
        <p:sp>
          <p:nvSpPr>
            <p:cNvPr id="68" name="Rounded Rectangle 2">
              <a:extLst>
                <a:ext uri="{FF2B5EF4-FFF2-40B4-BE49-F238E27FC236}">
                  <a16:creationId xmlns:a16="http://schemas.microsoft.com/office/drawing/2014/main" id="{C50D1326-0A53-434F-82D7-203FBA18C7DE}"/>
                </a:ext>
              </a:extLst>
            </p:cNvPr>
            <p:cNvSpPr/>
            <p:nvPr/>
          </p:nvSpPr>
          <p:spPr>
            <a:xfrm>
              <a:off x="803985" y="1905000"/>
              <a:ext cx="126929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1EF34AE-58E3-4DBF-85C5-A114801157B4}"/>
                </a:ext>
              </a:extLst>
            </p:cNvPr>
            <p:cNvSpPr txBox="1"/>
            <p:nvPr/>
          </p:nvSpPr>
          <p:spPr>
            <a:xfrm>
              <a:off x="1054284" y="1913523"/>
              <a:ext cx="811494" cy="769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IV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8D4BA1F-9D9C-4871-899C-DDF07E23AC87}"/>
                </a:ext>
              </a:extLst>
            </p:cNvPr>
            <p:cNvSpPr txBox="1"/>
            <p:nvPr/>
          </p:nvSpPr>
          <p:spPr>
            <a:xfrm>
              <a:off x="2087562" y="1892299"/>
              <a:ext cx="5340810" cy="769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ỨNG DỤNG</a:t>
              </a:r>
              <a:endParaRPr lang="en-US" sz="44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881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5153E5-1A53-440A-B1BF-D3E6C9C2BC57}"/>
              </a:ext>
            </a:extLst>
          </p:cNvPr>
          <p:cNvGrpSpPr/>
          <p:nvPr/>
        </p:nvGrpSpPr>
        <p:grpSpPr>
          <a:xfrm>
            <a:off x="1391594" y="4266505"/>
            <a:ext cx="21299542" cy="2880321"/>
            <a:chOff x="1304912" y="4976548"/>
            <a:chExt cx="21299542" cy="2832982"/>
          </a:xfrm>
        </p:grpSpPr>
        <p:sp>
          <p:nvSpPr>
            <p:cNvPr id="53" name="Rounded Rectangle 52"/>
            <p:cNvSpPr/>
            <p:nvPr/>
          </p:nvSpPr>
          <p:spPr>
            <a:xfrm>
              <a:off x="1321555" y="5396888"/>
              <a:ext cx="21282899" cy="241264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04912" y="4976548"/>
              <a:ext cx="3631225" cy="993244"/>
              <a:chOff x="1224541" y="6322796"/>
              <a:chExt cx="3533656" cy="129629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79728" y="5538799"/>
                <a:ext cx="1091208" cy="286573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449948"/>
                <a:ext cx="1965826" cy="1169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6"/>
                <a:ext cx="882810" cy="119447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3307E01-F01E-49D1-80DA-49122F3538BA}"/>
              </a:ext>
            </a:extLst>
          </p:cNvPr>
          <p:cNvGrpSpPr/>
          <p:nvPr/>
        </p:nvGrpSpPr>
        <p:grpSpPr>
          <a:xfrm>
            <a:off x="1391594" y="2466306"/>
            <a:ext cx="21282899" cy="1591853"/>
            <a:chOff x="1290017" y="3103722"/>
            <a:chExt cx="21282899" cy="1591853"/>
          </a:xfrm>
        </p:grpSpPr>
        <p:sp>
          <p:nvSpPr>
            <p:cNvPr id="62" name="Rounded Rectangle 61"/>
            <p:cNvSpPr/>
            <p:nvPr/>
          </p:nvSpPr>
          <p:spPr>
            <a:xfrm>
              <a:off x="1290017" y="3666642"/>
              <a:ext cx="21282899" cy="10289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888797" cy="615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dụ 5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EBE03BA-4D54-4515-A2DF-ACAB3F703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13797"/>
              </p:ext>
            </p:extLst>
          </p:nvPr>
        </p:nvGraphicFramePr>
        <p:xfrm>
          <a:off x="6580286" y="2687395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41"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EBE03BA-4D54-4515-A2DF-ACAB3F703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0286" y="2687395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0" name="Group 99">
            <a:extLst>
              <a:ext uri="{FF2B5EF4-FFF2-40B4-BE49-F238E27FC236}">
                <a16:creationId xmlns:a16="http://schemas.microsoft.com/office/drawing/2014/main" id="{EEB82165-0CAF-44DB-99A5-751374321FC2}"/>
              </a:ext>
            </a:extLst>
          </p:cNvPr>
          <p:cNvGrpSpPr/>
          <p:nvPr/>
        </p:nvGrpSpPr>
        <p:grpSpPr>
          <a:xfrm>
            <a:off x="1455885" y="1530202"/>
            <a:ext cx="6375019" cy="989447"/>
            <a:chOff x="644526" y="2377163"/>
            <a:chExt cx="6375019" cy="989447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97EB8D2-6131-4954-AC7B-E982907F4CDA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104" name="Rounded Rectangle 7">
                <a:extLst>
                  <a:ext uri="{FF2B5EF4-FFF2-40B4-BE49-F238E27FC236}">
                    <a16:creationId xmlns:a16="http://schemas.microsoft.com/office/drawing/2014/main" id="{9F5895AE-D092-4D12-A43D-80C4A5AC96D8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620A664-68D3-4AC3-ACF5-16EA76EDD1A5}"/>
                  </a:ext>
                </a:extLst>
              </p:cNvPr>
              <p:cNvSpPr txBox="1"/>
              <p:nvPr/>
            </p:nvSpPr>
            <p:spPr>
              <a:xfrm>
                <a:off x="1014629" y="2795826"/>
                <a:ext cx="4988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B97B342-1E31-4476-9DAB-18174EF236D7}"/>
                </a:ext>
              </a:extLst>
            </p:cNvPr>
            <p:cNvSpPr/>
            <p:nvPr/>
          </p:nvSpPr>
          <p:spPr>
            <a:xfrm>
              <a:off x="2162766" y="2377163"/>
              <a:ext cx="4856779" cy="8086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400" b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Góc giữa hai vectơ</a:t>
              </a:r>
              <a:endParaRPr lang="en-US" sz="4400" b="1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45">
                <a:extLst>
                  <a:ext uri="{FF2B5EF4-FFF2-40B4-BE49-F238E27FC236}">
                    <a16:creationId xmlns:a16="http://schemas.microsoft.com/office/drawing/2014/main" id="{121219E2-949D-4FCE-B53B-F43D4F4F6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2821" y="3122992"/>
                <a:ext cx="10215169" cy="856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440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ho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OM</m:t>
                        </m:r>
                      </m:e>
                    </m:acc>
                    <m:d>
                      <m:d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−2;−1</m:t>
                        </m:r>
                      </m:e>
                    </m:d>
                  </m:oMath>
                </a14:m>
                <a:r>
                  <a:rPr kumimoji="0" lang="en-US" altLang="en-US" sz="440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;−1</m:t>
                        </m:r>
                      </m:e>
                    </m:d>
                  </m:oMath>
                </a14:m>
                <a:r>
                  <a:rPr kumimoji="0" lang="en-US" altLang="en-US" sz="440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Tính</a:t>
                </a:r>
                <a:r>
                  <a:rPr kumimoji="0" lang="en-US" altLang="en-US" sz="440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i="1">
                            <a:latin typeface="Cambria Math" panose="02040503050406030204" pitchFamily="18" charset="0"/>
                          </a:rPr>
                          <m:t>MON</m:t>
                        </m:r>
                      </m:e>
                    </m:acc>
                  </m:oMath>
                </a14:m>
                <a:r>
                  <a:rPr kumimoji="0" lang="en-US" altLang="en-US" sz="440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altLang="en-US" sz="440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7" name="Rectangle 45">
                <a:extLst>
                  <a:ext uri="{FF2B5EF4-FFF2-40B4-BE49-F238E27FC236}">
                    <a16:creationId xmlns:a16="http://schemas.microsoft.com/office/drawing/2014/main" id="{121219E2-949D-4FCE-B53B-F43D4F4F67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2821" y="3122992"/>
                <a:ext cx="10215169" cy="856068"/>
              </a:xfrm>
              <a:prstGeom prst="rect">
                <a:avLst/>
              </a:prstGeom>
              <a:blipFill>
                <a:blip r:embed="rId6"/>
                <a:stretch>
                  <a:fillRect l="-2446" t="-3546" b="-340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F40E550-AF9D-44B5-8B73-5CC7AC3524E2}"/>
                  </a:ext>
                </a:extLst>
              </p:cNvPr>
              <p:cNvSpPr/>
              <p:nvPr/>
            </p:nvSpPr>
            <p:spPr>
              <a:xfrm>
                <a:off x="2725091" y="5063547"/>
                <a:ext cx="11574707" cy="1858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400" b="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OM</m:t>
                                  </m:r>
                                </m:e>
                              </m:acc>
                              <m:r>
                                <a:rPr lang="en-US" sz="4400" b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400" b="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ON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4400" b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4400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OM</m:t>
                              </m:r>
                            </m:e>
                          </m:acc>
                          <m:r>
                            <a:rPr lang="en-US" sz="4400" b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4400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ON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400" b="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OM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 b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400" b="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ON</m:t>
                                  </m:r>
                                </m:e>
                              </m:d>
                            </m:e>
                          </m:acc>
                        </m:den>
                      </m:f>
                      <m:r>
                        <a:rPr lang="en-US" sz="4400" b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4400" b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r>
                        <a:rPr lang="en-US" sz="4400" b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4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F40E550-AF9D-44B5-8B73-5CC7AC352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091" y="5063547"/>
                <a:ext cx="11574707" cy="18589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613BB62-7FF1-478A-839F-3066A165B546}"/>
                  </a:ext>
                </a:extLst>
              </p:cNvPr>
              <p:cNvSpPr/>
              <p:nvPr/>
            </p:nvSpPr>
            <p:spPr>
              <a:xfrm>
                <a:off x="13860491" y="5449885"/>
                <a:ext cx="7629525" cy="910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⇒</m:t>
                      </m:r>
                      <m:acc>
                        <m:accPr>
                          <m:chr m:val="̂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400" b="0" i="1">
                              <a:latin typeface="Cambria Math" panose="02040503050406030204" pitchFamily="18" charset="0"/>
                            </a:rPr>
                            <m:t>MON</m:t>
                          </m:r>
                          <m:r>
                            <a:rPr lang="en-US" sz="4400" b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sz="4400" b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4400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OM</m:t>
                              </m:r>
                            </m:e>
                          </m:acc>
                          <m:r>
                            <a:rPr lang="en-US" sz="4400" b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4400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ON</m:t>
                              </m:r>
                            </m:e>
                          </m:acc>
                        </m:e>
                      </m:d>
                      <m:r>
                        <a:rPr lang="en-US" sz="4400" b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13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4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613BB62-7FF1-478A-839F-3066A165B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0491" y="5449885"/>
                <a:ext cx="7629525" cy="9103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 4">
            <a:extLst>
              <a:ext uri="{FF2B5EF4-FFF2-40B4-BE49-F238E27FC236}">
                <a16:creationId xmlns:a16="http://schemas.microsoft.com/office/drawing/2014/main" id="{1BFEA9D1-BBD1-43C2-97EA-C1D1092087E9}"/>
              </a:ext>
            </a:extLst>
          </p:cNvPr>
          <p:cNvGrpSpPr/>
          <p:nvPr/>
        </p:nvGrpSpPr>
        <p:grpSpPr>
          <a:xfrm>
            <a:off x="637255" y="738113"/>
            <a:ext cx="6623956" cy="817469"/>
            <a:chOff x="803985" y="1892299"/>
            <a:chExt cx="6624387" cy="817373"/>
          </a:xfrm>
        </p:grpSpPr>
        <p:sp>
          <p:nvSpPr>
            <p:cNvPr id="109" name="Rounded Rectangle 2">
              <a:extLst>
                <a:ext uri="{FF2B5EF4-FFF2-40B4-BE49-F238E27FC236}">
                  <a16:creationId xmlns:a16="http://schemas.microsoft.com/office/drawing/2014/main" id="{C78F5E63-CA02-4610-A61A-66F2AB5770F8}"/>
                </a:ext>
              </a:extLst>
            </p:cNvPr>
            <p:cNvSpPr/>
            <p:nvPr/>
          </p:nvSpPr>
          <p:spPr>
            <a:xfrm>
              <a:off x="803985" y="1905000"/>
              <a:ext cx="126929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A5929D3-1CEC-43FE-B9BF-7B03F378DDAA}"/>
                </a:ext>
              </a:extLst>
            </p:cNvPr>
            <p:cNvSpPr txBox="1"/>
            <p:nvPr/>
          </p:nvSpPr>
          <p:spPr>
            <a:xfrm>
              <a:off x="1054284" y="1913523"/>
              <a:ext cx="811494" cy="769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IV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19C9646-D0A3-4740-ADA2-699A9594F700}"/>
                </a:ext>
              </a:extLst>
            </p:cNvPr>
            <p:cNvSpPr txBox="1"/>
            <p:nvPr/>
          </p:nvSpPr>
          <p:spPr>
            <a:xfrm>
              <a:off x="2087562" y="1892299"/>
              <a:ext cx="5340810" cy="769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ỨNG DỤNG</a:t>
              </a:r>
              <a:endParaRPr lang="en-US" sz="44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CEDD6D5-92FB-4BA8-A27B-0947C6D794E4}"/>
              </a:ext>
            </a:extLst>
          </p:cNvPr>
          <p:cNvGrpSpPr/>
          <p:nvPr/>
        </p:nvGrpSpPr>
        <p:grpSpPr>
          <a:xfrm>
            <a:off x="1391594" y="9163050"/>
            <a:ext cx="21282899" cy="3795199"/>
            <a:chOff x="1304911" y="4963655"/>
            <a:chExt cx="21282899" cy="3858062"/>
          </a:xfrm>
        </p:grpSpPr>
        <p:sp>
          <p:nvSpPr>
            <p:cNvPr id="113" name="Rounded Rectangle 52">
              <a:extLst>
                <a:ext uri="{FF2B5EF4-FFF2-40B4-BE49-F238E27FC236}">
                  <a16:creationId xmlns:a16="http://schemas.microsoft.com/office/drawing/2014/main" id="{94A315B7-062C-41B6-9EC7-3FEE04698C6D}"/>
                </a:ext>
              </a:extLst>
            </p:cNvPr>
            <p:cNvSpPr/>
            <p:nvPr/>
          </p:nvSpPr>
          <p:spPr>
            <a:xfrm>
              <a:off x="1321555" y="5385360"/>
              <a:ext cx="21266255" cy="34363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4" name="Group 60">
              <a:extLst>
                <a:ext uri="{FF2B5EF4-FFF2-40B4-BE49-F238E27FC236}">
                  <a16:creationId xmlns:a16="http://schemas.microsoft.com/office/drawing/2014/main" id="{BCF34E70-1FB9-43D6-A315-76DA1B14FCC8}"/>
                </a:ext>
              </a:extLst>
            </p:cNvPr>
            <p:cNvGrpSpPr/>
            <p:nvPr/>
          </p:nvGrpSpPr>
          <p:grpSpPr>
            <a:xfrm>
              <a:off x="1304911" y="4963655"/>
              <a:ext cx="3348516" cy="928119"/>
              <a:chOff x="1224540" y="6305967"/>
              <a:chExt cx="3258543" cy="1211301"/>
            </a:xfrm>
          </p:grpSpPr>
          <p:sp>
            <p:nvSpPr>
              <p:cNvPr id="115" name="Freeform 20">
                <a:extLst>
                  <a:ext uri="{FF2B5EF4-FFF2-40B4-BE49-F238E27FC236}">
                    <a16:creationId xmlns:a16="http://schemas.microsoft.com/office/drawing/2014/main" id="{1EA2723D-5500-4A44-93B8-8A9FE6B7B0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42171" y="5676356"/>
                <a:ext cx="1091208" cy="25906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A377E11-A410-4DF1-94CF-4238B7BD8150}"/>
                  </a:ext>
                </a:extLst>
              </p:cNvPr>
              <p:cNvSpPr txBox="1"/>
              <p:nvPr/>
            </p:nvSpPr>
            <p:spPr>
              <a:xfrm>
                <a:off x="2296331" y="6305967"/>
                <a:ext cx="1965826" cy="1169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Round Diagonal Corner Rectangle 58">
                <a:extLst>
                  <a:ext uri="{FF2B5EF4-FFF2-40B4-BE49-F238E27FC236}">
                    <a16:creationId xmlns:a16="http://schemas.microsoft.com/office/drawing/2014/main" id="{FCB3E4D4-6CF7-45B1-96BE-5BCD4547AAEF}"/>
                  </a:ext>
                </a:extLst>
              </p:cNvPr>
              <p:cNvSpPr/>
              <p:nvPr/>
            </p:nvSpPr>
            <p:spPr>
              <a:xfrm flipV="1">
                <a:off x="1224540" y="6322795"/>
                <a:ext cx="803959" cy="119447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Freeform 15">
                <a:extLst>
                  <a:ext uri="{FF2B5EF4-FFF2-40B4-BE49-F238E27FC236}">
                    <a16:creationId xmlns:a16="http://schemas.microsoft.com/office/drawing/2014/main" id="{09CAA949-557E-4262-BD47-4E66597A13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3565FF7-47CB-4FE1-A275-8D031B4467E7}"/>
              </a:ext>
            </a:extLst>
          </p:cNvPr>
          <p:cNvGrpSpPr/>
          <p:nvPr/>
        </p:nvGrpSpPr>
        <p:grpSpPr>
          <a:xfrm>
            <a:off x="1408238" y="7297761"/>
            <a:ext cx="21209880" cy="1591853"/>
            <a:chOff x="1290017" y="3103722"/>
            <a:chExt cx="21209880" cy="1591853"/>
          </a:xfrm>
        </p:grpSpPr>
        <p:sp>
          <p:nvSpPr>
            <p:cNvPr id="120" name="Rounded Rectangle 61">
              <a:extLst>
                <a:ext uri="{FF2B5EF4-FFF2-40B4-BE49-F238E27FC236}">
                  <a16:creationId xmlns:a16="http://schemas.microsoft.com/office/drawing/2014/main" id="{9539F0DE-2266-4506-BA4D-C40D5C7D4877}"/>
                </a:ext>
              </a:extLst>
            </p:cNvPr>
            <p:cNvSpPr/>
            <p:nvPr/>
          </p:nvSpPr>
          <p:spPr>
            <a:xfrm>
              <a:off x="1290017" y="3666642"/>
              <a:ext cx="21209880" cy="102893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1" name="Group 67">
              <a:extLst>
                <a:ext uri="{FF2B5EF4-FFF2-40B4-BE49-F238E27FC236}">
                  <a16:creationId xmlns:a16="http://schemas.microsoft.com/office/drawing/2014/main" id="{375ED9AD-F684-4757-99C8-7A670E6BD4A6}"/>
                </a:ext>
              </a:extLst>
            </p:cNvPr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122" name="Freeform 20">
                <a:extLst>
                  <a:ext uri="{FF2B5EF4-FFF2-40B4-BE49-F238E27FC236}">
                    <a16:creationId xmlns:a16="http://schemas.microsoft.com/office/drawing/2014/main" id="{363CCC2D-1BE0-4667-B47C-DFF1979D8F7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C713955-1C86-457C-84FF-78D614E366E4}"/>
                  </a:ext>
                </a:extLst>
              </p:cNvPr>
              <p:cNvSpPr txBox="1"/>
              <p:nvPr/>
            </p:nvSpPr>
            <p:spPr>
              <a:xfrm>
                <a:off x="2250670" y="3527166"/>
                <a:ext cx="1888797" cy="615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dụ 6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4" name="Group 70">
                <a:extLst>
                  <a:ext uri="{FF2B5EF4-FFF2-40B4-BE49-F238E27FC236}">
                    <a16:creationId xmlns:a16="http://schemas.microsoft.com/office/drawing/2014/main" id="{6984113E-7CD1-478A-9534-90B0F1D8B93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A610AF05-A612-4F48-9002-700EE7679B78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6" name="Freeform 13">
                  <a:extLst>
                    <a:ext uri="{FF2B5EF4-FFF2-40B4-BE49-F238E27FC236}">
                      <a16:creationId xmlns:a16="http://schemas.microsoft.com/office/drawing/2014/main" id="{ADEE2ADB-C069-4B3B-A556-D8DB676418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7" name="Freeform 14">
                  <a:extLst>
                    <a:ext uri="{FF2B5EF4-FFF2-40B4-BE49-F238E27FC236}">
                      <a16:creationId xmlns:a16="http://schemas.microsoft.com/office/drawing/2014/main" id="{54986EFC-C2BD-4405-B199-7E11E54F8E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8" name="Freeform 15">
                  <a:extLst>
                    <a:ext uri="{FF2B5EF4-FFF2-40B4-BE49-F238E27FC236}">
                      <a16:creationId xmlns:a16="http://schemas.microsoft.com/office/drawing/2014/main" id="{ABE8C47B-573A-4639-AACD-1E1D4177E43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9" name="Freeform 16">
                  <a:extLst>
                    <a:ext uri="{FF2B5EF4-FFF2-40B4-BE49-F238E27FC236}">
                      <a16:creationId xmlns:a16="http://schemas.microsoft.com/office/drawing/2014/main" id="{93378DD6-2EDF-4388-A262-490B5EB381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Freeform 17">
                  <a:extLst>
                    <a:ext uri="{FF2B5EF4-FFF2-40B4-BE49-F238E27FC236}">
                      <a16:creationId xmlns:a16="http://schemas.microsoft.com/office/drawing/2014/main" id="{261EEB57-8A2D-47D3-9E45-9EC1E8DD18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1" name="Freeform 18">
                  <a:extLst>
                    <a:ext uri="{FF2B5EF4-FFF2-40B4-BE49-F238E27FC236}">
                      <a16:creationId xmlns:a16="http://schemas.microsoft.com/office/drawing/2014/main" id="{F0220518-9AD6-4C63-889F-71B58242D3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2" name="Freeform 19">
                  <a:extLst>
                    <a:ext uri="{FF2B5EF4-FFF2-40B4-BE49-F238E27FC236}">
                      <a16:creationId xmlns:a16="http://schemas.microsoft.com/office/drawing/2014/main" id="{99981178-D2E1-4E85-B9B8-A6198CA82B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" name="Freeform 20">
                  <a:extLst>
                    <a:ext uri="{FF2B5EF4-FFF2-40B4-BE49-F238E27FC236}">
                      <a16:creationId xmlns:a16="http://schemas.microsoft.com/office/drawing/2014/main" id="{860A06EE-10A1-4B91-A6F2-E9514A7754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" name="Freeform 21">
                  <a:extLst>
                    <a:ext uri="{FF2B5EF4-FFF2-40B4-BE49-F238E27FC236}">
                      <a16:creationId xmlns:a16="http://schemas.microsoft.com/office/drawing/2014/main" id="{6A547E6D-43C2-40AC-84F3-AC3851B160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5" name="Freeform 22">
                  <a:extLst>
                    <a:ext uri="{FF2B5EF4-FFF2-40B4-BE49-F238E27FC236}">
                      <a16:creationId xmlns:a16="http://schemas.microsoft.com/office/drawing/2014/main" id="{D4EBBB9C-BC16-4D70-A140-D7DD6FFDED7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6" name="Freeform 23">
                  <a:extLst>
                    <a:ext uri="{FF2B5EF4-FFF2-40B4-BE49-F238E27FC236}">
                      <a16:creationId xmlns:a16="http://schemas.microsoft.com/office/drawing/2014/main" id="{E3435680-523A-429B-A5C6-1456187CA8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Freeform 24">
                  <a:extLst>
                    <a:ext uri="{FF2B5EF4-FFF2-40B4-BE49-F238E27FC236}">
                      <a16:creationId xmlns:a16="http://schemas.microsoft.com/office/drawing/2014/main" id="{DBF0E376-E9C2-4151-AB8A-D63D33EC6C7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8" name="Freeform 25">
                  <a:extLst>
                    <a:ext uri="{FF2B5EF4-FFF2-40B4-BE49-F238E27FC236}">
                      <a16:creationId xmlns:a16="http://schemas.microsoft.com/office/drawing/2014/main" id="{CE5F32F7-E1FC-4367-9DEE-D624EA4AD4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" name="Freeform 26">
                  <a:extLst>
                    <a:ext uri="{FF2B5EF4-FFF2-40B4-BE49-F238E27FC236}">
                      <a16:creationId xmlns:a16="http://schemas.microsoft.com/office/drawing/2014/main" id="{5F56C0E3-E872-441E-87E6-D7A8081A3E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0" name="Freeform 27">
                  <a:extLst>
                    <a:ext uri="{FF2B5EF4-FFF2-40B4-BE49-F238E27FC236}">
                      <a16:creationId xmlns:a16="http://schemas.microsoft.com/office/drawing/2014/main" id="{0C2AFA3F-B665-4EC6-80DD-1F137D1009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" name="Freeform 28">
                  <a:extLst>
                    <a:ext uri="{FF2B5EF4-FFF2-40B4-BE49-F238E27FC236}">
                      <a16:creationId xmlns:a16="http://schemas.microsoft.com/office/drawing/2014/main" id="{33572111-D9DB-45EA-9459-ECEF851F8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29">
                  <a:extLst>
                    <a:ext uri="{FF2B5EF4-FFF2-40B4-BE49-F238E27FC236}">
                      <a16:creationId xmlns:a16="http://schemas.microsoft.com/office/drawing/2014/main" id="{9F1169AE-526B-4FB3-A115-80CEAE63EF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30">
                  <a:extLst>
                    <a:ext uri="{FF2B5EF4-FFF2-40B4-BE49-F238E27FC236}">
                      <a16:creationId xmlns:a16="http://schemas.microsoft.com/office/drawing/2014/main" id="{B1D89929-D2D7-4548-9B71-4B502C689C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Freeform 31">
                  <a:extLst>
                    <a:ext uri="{FF2B5EF4-FFF2-40B4-BE49-F238E27FC236}">
                      <a16:creationId xmlns:a16="http://schemas.microsoft.com/office/drawing/2014/main" id="{D7B1508E-EC31-4E56-B865-E6F9A3660C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Freeform 32">
                  <a:extLst>
                    <a:ext uri="{FF2B5EF4-FFF2-40B4-BE49-F238E27FC236}">
                      <a16:creationId xmlns:a16="http://schemas.microsoft.com/office/drawing/2014/main" id="{F24075A4-D035-4576-9E14-20A643A691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Freeform 33">
                  <a:extLst>
                    <a:ext uri="{FF2B5EF4-FFF2-40B4-BE49-F238E27FC236}">
                      <a16:creationId xmlns:a16="http://schemas.microsoft.com/office/drawing/2014/main" id="{BF9EEAF5-4407-419F-8097-08846CC6A8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Freeform 34">
                  <a:extLst>
                    <a:ext uri="{FF2B5EF4-FFF2-40B4-BE49-F238E27FC236}">
                      <a16:creationId xmlns:a16="http://schemas.microsoft.com/office/drawing/2014/main" id="{3854B1BA-E5A6-4C48-BC8D-B4BFCE21CF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8" name="Freeform 35">
                  <a:extLst>
                    <a:ext uri="{FF2B5EF4-FFF2-40B4-BE49-F238E27FC236}">
                      <a16:creationId xmlns:a16="http://schemas.microsoft.com/office/drawing/2014/main" id="{B35496B6-6F40-4A17-8708-EB341F96B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9" name="Freeform 36">
                  <a:extLst>
                    <a:ext uri="{FF2B5EF4-FFF2-40B4-BE49-F238E27FC236}">
                      <a16:creationId xmlns:a16="http://schemas.microsoft.com/office/drawing/2014/main" id="{FBBADC7C-64C5-4377-A34F-64A6FEE8F7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aphicFrame>
        <p:nvGraphicFramePr>
          <p:cNvPr id="150" name="Object 149">
            <a:extLst>
              <a:ext uri="{FF2B5EF4-FFF2-40B4-BE49-F238E27FC236}">
                <a16:creationId xmlns:a16="http://schemas.microsoft.com/office/drawing/2014/main" id="{5738103E-903B-4696-86E2-E542E192BE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827156"/>
              </p:ext>
            </p:extLst>
          </p:nvPr>
        </p:nvGraphicFramePr>
        <p:xfrm>
          <a:off x="5021889" y="7202511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42" name="Equation" r:id="rId9" imgW="126720" imgH="190440" progId="Equation.DSMT4">
                  <p:embed/>
                </p:oleObj>
              </mc:Choice>
              <mc:Fallback>
                <p:oleObj name="Equation" r:id="rId9" imgW="12672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EBE03BA-4D54-4515-A2DF-ACAB3F703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21889" y="7202511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561546F0-6F76-4EBE-8C48-8E26E478607C}"/>
                  </a:ext>
                </a:extLst>
              </p:cNvPr>
              <p:cNvSpPr/>
              <p:nvPr/>
            </p:nvSpPr>
            <p:spPr>
              <a:xfrm>
                <a:off x="4920048" y="7938296"/>
                <a:ext cx="15075389" cy="808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;3</m:t>
                        </m:r>
                      </m:e>
                    </m:d>
                  </m:oMath>
                </a14:m>
                <a:r>
                  <a:rPr lang="en-US" sz="4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Tìm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</m:t>
                    </m:r>
                    <m: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Ox</m:t>
                    </m:r>
                  </m:oMath>
                </a14:m>
                <a:r>
                  <a:rPr lang="en-US" sz="4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để tam giác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MON</m:t>
                    </m:r>
                  </m:oMath>
                </a14:m>
                <a:r>
                  <a:rPr lang="en-US" sz="4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4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561546F0-6F76-4EBE-8C48-8E26E47860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048" y="7938296"/>
                <a:ext cx="15075389" cy="808619"/>
              </a:xfrm>
              <a:prstGeom prst="rect">
                <a:avLst/>
              </a:prstGeom>
              <a:blipFill>
                <a:blip r:embed="rId10"/>
                <a:stretch>
                  <a:fillRect l="-1617" t="-9774" b="-35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B82C147B-836A-4657-B5E9-5CC4D1C6E2D9}"/>
                  </a:ext>
                </a:extLst>
              </p:cNvPr>
              <p:cNvSpPr/>
              <p:nvPr/>
            </p:nvSpPr>
            <p:spPr>
              <a:xfrm>
                <a:off x="4415930" y="9811122"/>
                <a:ext cx="18202188" cy="3012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;0</m:t>
                        </m:r>
                      </m:e>
                    </m:d>
                  </m:oMath>
                </a14:m>
                <a:r>
                  <a:rPr lang="en-US" sz="4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acc>
                    <m: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  <m: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acc>
                    <m: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;−3</m:t>
                        </m:r>
                      </m:e>
                    </m:d>
                  </m:oMath>
                </a14:m>
                <a:r>
                  <a:rPr lang="en-US" sz="4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1590">
                  <a:lnSpc>
                    <a:spcPct val="115000"/>
                  </a:lnSpc>
                  <a:spcAft>
                    <a:spcPts val="1000"/>
                  </a:spcAft>
                  <a:tabLst>
                    <a:tab pos="21590" algn="l"/>
                    <a:tab pos="3599815" algn="l"/>
                    <a:tab pos="5039995" algn="l"/>
                  </a:tabLst>
                </a:pPr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giác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MON</m:t>
                    </m:r>
                  </m:oMath>
                </a14:m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4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acc>
                    <m: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acc>
                    <m: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</m:t>
                    </m:r>
                    <m: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x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=10</m:t>
                    </m:r>
                  </m:oMath>
                </a14:m>
                <a:endParaRPr lang="en-US" sz="440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1590">
                  <a:lnSpc>
                    <a:spcPct val="115000"/>
                  </a:lnSpc>
                  <a:spcAft>
                    <a:spcPts val="1000"/>
                  </a:spcAft>
                  <a:tabLst>
                    <a:tab pos="2159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4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400" b="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;0</m:t>
                          </m:r>
                        </m:e>
                      </m:d>
                    </m:oMath>
                  </m:oMathPara>
                </a14:m>
                <a:endParaRPr lang="en-US" sz="4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B82C147B-836A-4657-B5E9-5CC4D1C6E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930" y="9811122"/>
                <a:ext cx="18202188" cy="3012363"/>
              </a:xfrm>
              <a:prstGeom prst="rect">
                <a:avLst/>
              </a:prstGeom>
              <a:blipFill>
                <a:blip r:embed="rId11"/>
                <a:stretch>
                  <a:fillRect l="-1340" t="-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95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5153E5-1A53-440A-B1BF-D3E6C9C2BC57}"/>
              </a:ext>
            </a:extLst>
          </p:cNvPr>
          <p:cNvGrpSpPr/>
          <p:nvPr/>
        </p:nvGrpSpPr>
        <p:grpSpPr>
          <a:xfrm>
            <a:off x="1679626" y="4698554"/>
            <a:ext cx="20461688" cy="7363711"/>
            <a:chOff x="1304912" y="4963655"/>
            <a:chExt cx="20461688" cy="7768945"/>
          </a:xfrm>
        </p:grpSpPr>
        <p:sp>
          <p:nvSpPr>
            <p:cNvPr id="53" name="Rounded Rectangle 52"/>
            <p:cNvSpPr/>
            <p:nvPr/>
          </p:nvSpPr>
          <p:spPr>
            <a:xfrm>
              <a:off x="1321555" y="5432899"/>
              <a:ext cx="20445045" cy="72997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304912" y="4963655"/>
              <a:ext cx="3348515" cy="928119"/>
              <a:chOff x="1224541" y="6305967"/>
              <a:chExt cx="3258542" cy="121130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642171" y="5676356"/>
                <a:ext cx="1091208" cy="259061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1965826" cy="1169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5"/>
                <a:ext cx="619283" cy="1194473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3307E01-F01E-49D1-80DA-49122F3538BA}"/>
              </a:ext>
            </a:extLst>
          </p:cNvPr>
          <p:cNvGrpSpPr/>
          <p:nvPr/>
        </p:nvGrpSpPr>
        <p:grpSpPr>
          <a:xfrm>
            <a:off x="1679626" y="2425662"/>
            <a:ext cx="20445045" cy="2202194"/>
            <a:chOff x="1290017" y="3103722"/>
            <a:chExt cx="20445045" cy="2202194"/>
          </a:xfrm>
        </p:grpSpPr>
        <p:sp>
          <p:nvSpPr>
            <p:cNvPr id="62" name="Rounded Rectangle 61"/>
            <p:cNvSpPr/>
            <p:nvPr/>
          </p:nvSpPr>
          <p:spPr>
            <a:xfrm>
              <a:off x="1290017" y="3436995"/>
              <a:ext cx="20445045" cy="186892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90017" y="3103722"/>
              <a:ext cx="3342357" cy="1176022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888797" cy="615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dụ 7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EBE03BA-4D54-4515-A2DF-ACAB3F703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221343"/>
              </p:ext>
            </p:extLst>
          </p:nvPr>
        </p:nvGraphicFramePr>
        <p:xfrm>
          <a:off x="5293277" y="2615387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30"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EBE03BA-4D54-4515-A2DF-ACAB3F703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93277" y="2615387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0" name="Group 99">
            <a:extLst>
              <a:ext uri="{FF2B5EF4-FFF2-40B4-BE49-F238E27FC236}">
                <a16:creationId xmlns:a16="http://schemas.microsoft.com/office/drawing/2014/main" id="{EEB82165-0CAF-44DB-99A5-751374321FC2}"/>
              </a:ext>
            </a:extLst>
          </p:cNvPr>
          <p:cNvGrpSpPr/>
          <p:nvPr/>
        </p:nvGrpSpPr>
        <p:grpSpPr>
          <a:xfrm>
            <a:off x="1297310" y="1458194"/>
            <a:ext cx="6375019" cy="989447"/>
            <a:chOff x="644526" y="2377163"/>
            <a:chExt cx="6375019" cy="989447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97EB8D2-6131-4954-AC7B-E982907F4CDA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104" name="Rounded Rectangle 7">
                <a:extLst>
                  <a:ext uri="{FF2B5EF4-FFF2-40B4-BE49-F238E27FC236}">
                    <a16:creationId xmlns:a16="http://schemas.microsoft.com/office/drawing/2014/main" id="{9F5895AE-D092-4D12-A43D-80C4A5AC96D8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620A664-68D3-4AC3-ACF5-16EA76EDD1A5}"/>
                  </a:ext>
                </a:extLst>
              </p:cNvPr>
              <p:cNvSpPr txBox="1"/>
              <p:nvPr/>
            </p:nvSpPr>
            <p:spPr>
              <a:xfrm>
                <a:off x="1014629" y="2795826"/>
                <a:ext cx="4988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B97B342-1E31-4476-9DAB-18174EF236D7}"/>
                </a:ext>
              </a:extLst>
            </p:cNvPr>
            <p:cNvSpPr/>
            <p:nvPr/>
          </p:nvSpPr>
          <p:spPr>
            <a:xfrm>
              <a:off x="2162766" y="2377163"/>
              <a:ext cx="4856779" cy="8086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400" b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Góc giữa hai vectơ</a:t>
              </a:r>
              <a:endParaRPr lang="en-US" sz="4400" b="1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214CCCE-B437-4F12-A956-ACCFB8718379}"/>
                  </a:ext>
                </a:extLst>
              </p:cNvPr>
              <p:cNvSpPr/>
              <p:nvPr/>
            </p:nvSpPr>
            <p:spPr>
              <a:xfrm>
                <a:off x="3344945" y="3684875"/>
                <a:ext cx="18469766" cy="808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;3</m:t>
                        </m:r>
                      </m:e>
                    </m:d>
                  </m:oMath>
                </a14:m>
                <a:r>
                  <a:rPr lang="en-US" sz="4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B(1; 4). Tìm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tam giác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ABC</m:t>
                    </m:r>
                  </m:oMath>
                </a14:m>
                <a:r>
                  <a:rPr lang="en-US" sz="4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cân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44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214CCCE-B437-4F12-A956-ACCFB87183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945" y="3684875"/>
                <a:ext cx="18469766" cy="808619"/>
              </a:xfrm>
              <a:prstGeom prst="rect">
                <a:avLst/>
              </a:prstGeom>
              <a:blipFill>
                <a:blip r:embed="rId6"/>
                <a:stretch>
                  <a:fillRect l="-1353" t="-9774" b="-35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C5C2272-F1FF-4706-AF42-36AB9EF3E2AE}"/>
                  </a:ext>
                </a:extLst>
              </p:cNvPr>
              <p:cNvSpPr/>
              <p:nvPr/>
            </p:nvSpPr>
            <p:spPr>
              <a:xfrm>
                <a:off x="6621577" y="5112533"/>
                <a:ext cx="13791819" cy="882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14:m>
                  <m:oMath xmlns:m="http://schemas.openxmlformats.org/officeDocument/2006/math">
                    <m:r>
                      <a:rPr lang="en-US" sz="4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</m:oMath>
                </a14:m>
                <a:r>
                  <a:rPr lang="en-US" sz="4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  <m: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;1</m:t>
                        </m:r>
                      </m:e>
                    </m:d>
                  </m:oMath>
                </a14:m>
                <a:r>
                  <a:rPr lang="en-US" sz="4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e>
                    </m:acc>
                    <m:r>
                      <a:rPr lang="en-US" sz="4400" b="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b="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unc>
                          <m:func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400" b="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fName>
                          <m:e>
                            <m:r>
                              <a:rPr lang="en-US" sz="4400" b="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40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 </a:t>
                </a: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C5C2272-F1FF-4706-AF42-36AB9EF3E2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577" y="5112533"/>
                <a:ext cx="13791819" cy="882165"/>
              </a:xfrm>
              <a:prstGeom prst="rect">
                <a:avLst/>
              </a:prstGeom>
              <a:blipFill>
                <a:blip r:embed="rId7"/>
                <a:stretch>
                  <a:fillRect l="-1768" t="-138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12968B1-9643-4868-B7BD-CC04B7A26143}"/>
                  </a:ext>
                </a:extLst>
              </p:cNvPr>
              <p:cNvSpPr/>
              <p:nvPr/>
            </p:nvSpPr>
            <p:spPr>
              <a:xfrm>
                <a:off x="5433034" y="5901478"/>
                <a:ext cx="1053275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giác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ABC</m:t>
                    </m:r>
                  </m:oMath>
                </a14:m>
                <a:r>
                  <a:rPr lang="en-US" sz="4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cân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khi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ch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ỉ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khi</m:t>
                    </m:r>
                  </m:oMath>
                </a14:m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12968B1-9643-4868-B7BD-CC04B7A26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034" y="5901478"/>
                <a:ext cx="10532755" cy="769441"/>
              </a:xfrm>
              <a:prstGeom prst="rect">
                <a:avLst/>
              </a:prstGeom>
              <a:blipFill>
                <a:blip r:embed="rId8"/>
                <a:stretch>
                  <a:fillRect l="-2315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0" name="Object 109">
            <a:extLst>
              <a:ext uri="{FF2B5EF4-FFF2-40B4-BE49-F238E27FC236}">
                <a16:creationId xmlns:a16="http://schemas.microsoft.com/office/drawing/2014/main" id="{55914848-E01F-49B3-A6C7-DCB0FDCC04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560869"/>
              </p:ext>
            </p:extLst>
          </p:nvPr>
        </p:nvGraphicFramePr>
        <p:xfrm>
          <a:off x="6183313" y="6994525"/>
          <a:ext cx="10756900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31" name="Equation" r:id="rId9" imgW="10756800" imgH="2044440" progId="Equation.DSMT4">
                  <p:embed/>
                </p:oleObj>
              </mc:Choice>
              <mc:Fallback>
                <p:oleObj name="Equation" r:id="rId9" imgW="10756800" imgH="20444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1F2F4C71-2C3D-4483-A8A3-C9CE7201DF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83313" y="6994525"/>
                        <a:ext cx="10756900" cy="204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2">
            <a:extLst>
              <a:ext uri="{FF2B5EF4-FFF2-40B4-BE49-F238E27FC236}">
                <a16:creationId xmlns:a16="http://schemas.microsoft.com/office/drawing/2014/main" id="{BE948937-9B40-4EBC-9DD6-306606CC62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83947"/>
              </p:ext>
            </p:extLst>
          </p:nvPr>
        </p:nvGraphicFramePr>
        <p:xfrm>
          <a:off x="6037263" y="9174163"/>
          <a:ext cx="76454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32" name="Equation" r:id="rId11" imgW="7645320" imgH="1879560" progId="Equation.DSMT4">
                  <p:embed/>
                </p:oleObj>
              </mc:Choice>
              <mc:Fallback>
                <p:oleObj name="Equation" r:id="rId11" imgW="7645320" imgH="1879560" progId="Equation.DSMT4">
                  <p:embed/>
                  <p:pic>
                    <p:nvPicPr>
                      <p:cNvPr id="61" name="Object 2">
                        <a:extLst>
                          <a:ext uri="{FF2B5EF4-FFF2-40B4-BE49-F238E27FC236}">
                            <a16:creationId xmlns:a16="http://schemas.microsoft.com/office/drawing/2014/main" id="{59EB65D1-EA3B-41D8-876E-ED7D00DAF5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63" y="9174163"/>
                        <a:ext cx="7645400" cy="187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TextBox 111">
            <a:extLst>
              <a:ext uri="{FF2B5EF4-FFF2-40B4-BE49-F238E27FC236}">
                <a16:creationId xmlns:a16="http://schemas.microsoft.com/office/drawing/2014/main" id="{26CD9CC8-11E0-487F-87FB-340D8DBECB37}"/>
              </a:ext>
            </a:extLst>
          </p:cNvPr>
          <p:cNvSpPr txBox="1"/>
          <p:nvPr/>
        </p:nvSpPr>
        <p:spPr>
          <a:xfrm>
            <a:off x="5604126" y="11266261"/>
            <a:ext cx="764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Vậy C(3; 4) hoặc C(1; 2)</a:t>
            </a:r>
          </a:p>
        </p:txBody>
      </p:sp>
      <p:grpSp>
        <p:nvGrpSpPr>
          <p:cNvPr id="102" name="Group 4">
            <a:extLst>
              <a:ext uri="{FF2B5EF4-FFF2-40B4-BE49-F238E27FC236}">
                <a16:creationId xmlns:a16="http://schemas.microsoft.com/office/drawing/2014/main" id="{AD90AF3A-4811-4DB7-AA65-F243276A35CC}"/>
              </a:ext>
            </a:extLst>
          </p:cNvPr>
          <p:cNvGrpSpPr/>
          <p:nvPr/>
        </p:nvGrpSpPr>
        <p:grpSpPr>
          <a:xfrm>
            <a:off x="637255" y="738113"/>
            <a:ext cx="6623956" cy="817469"/>
            <a:chOff x="803985" y="1892299"/>
            <a:chExt cx="6624387" cy="817373"/>
          </a:xfrm>
        </p:grpSpPr>
        <p:sp>
          <p:nvSpPr>
            <p:cNvPr id="109" name="Rounded Rectangle 2">
              <a:extLst>
                <a:ext uri="{FF2B5EF4-FFF2-40B4-BE49-F238E27FC236}">
                  <a16:creationId xmlns:a16="http://schemas.microsoft.com/office/drawing/2014/main" id="{AE7EB770-D920-4E17-8A88-8AF2598F64CB}"/>
                </a:ext>
              </a:extLst>
            </p:cNvPr>
            <p:cNvSpPr/>
            <p:nvPr/>
          </p:nvSpPr>
          <p:spPr>
            <a:xfrm>
              <a:off x="803985" y="1905000"/>
              <a:ext cx="126929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369ED2EE-07CF-4AB3-8CE1-091611E60185}"/>
                </a:ext>
              </a:extLst>
            </p:cNvPr>
            <p:cNvSpPr txBox="1"/>
            <p:nvPr/>
          </p:nvSpPr>
          <p:spPr>
            <a:xfrm>
              <a:off x="1054284" y="1913523"/>
              <a:ext cx="811494" cy="769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IV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73B045A-ED9C-42FB-810A-19B64E3C359E}"/>
                </a:ext>
              </a:extLst>
            </p:cNvPr>
            <p:cNvSpPr txBox="1"/>
            <p:nvPr/>
          </p:nvSpPr>
          <p:spPr>
            <a:xfrm>
              <a:off x="2087562" y="1892299"/>
              <a:ext cx="5340810" cy="769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ỨNG DỤNG</a:t>
              </a:r>
              <a:endParaRPr lang="en-US" sz="44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74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08" grpId="0"/>
      <p:bldP spid="1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11403</TotalTime>
  <Words>3219</Words>
  <Application>Microsoft Office PowerPoint</Application>
  <PresentationFormat>Custom</PresentationFormat>
  <Paragraphs>171</Paragraphs>
  <Slides>14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Convertio</cp:lastModifiedBy>
  <cp:revision>1131</cp:revision>
  <dcterms:created xsi:type="dcterms:W3CDTF">2013-08-07T06:38:09Z</dcterms:created>
  <dcterms:modified xsi:type="dcterms:W3CDTF">2021-12-15T02:29:15Z</dcterms:modified>
</cp:coreProperties>
</file>